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256" r:id="rId2"/>
    <p:sldId id="257" r:id="rId3"/>
    <p:sldId id="273" r:id="rId4"/>
    <p:sldId id="274" r:id="rId5"/>
    <p:sldId id="278" r:id="rId6"/>
    <p:sldId id="275" r:id="rId7"/>
    <p:sldId id="276" r:id="rId8"/>
    <p:sldId id="277" r:id="rId9"/>
    <p:sldId id="266" r:id="rId10"/>
    <p:sldId id="279" r:id="rId11"/>
    <p:sldId id="280" r:id="rId12"/>
    <p:sldId id="262" r:id="rId13"/>
    <p:sldId id="281" r:id="rId14"/>
    <p:sldId id="282" r:id="rId15"/>
    <p:sldId id="283" r:id="rId16"/>
    <p:sldId id="264" r:id="rId17"/>
    <p:sldId id="285" r:id="rId18"/>
    <p:sldId id="267" r:id="rId19"/>
    <p:sldId id="286" r:id="rId20"/>
    <p:sldId id="288" r:id="rId21"/>
    <p:sldId id="289" r:id="rId22"/>
    <p:sldId id="271" r:id="rId23"/>
    <p:sldId id="272" r:id="rId24"/>
    <p:sldId id="292" r:id="rId25"/>
    <p:sldId id="294" r:id="rId26"/>
    <p:sldId id="295" r:id="rId27"/>
    <p:sldId id="293" r:id="rId28"/>
    <p:sldId id="296" r:id="rId29"/>
    <p:sldId id="297" r:id="rId30"/>
    <p:sldId id="291"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8667" autoAdjust="0"/>
  </p:normalViewPr>
  <p:slideViewPr>
    <p:cSldViewPr snapToGrid="0" snapToObjects="1">
      <p:cViewPr varScale="1">
        <p:scale>
          <a:sx n="84" d="100"/>
          <a:sy n="84" d="100"/>
        </p:scale>
        <p:origin x="-728"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AE9139-7A93-5F4A-9DFD-A96893E2A595}" type="datetimeFigureOut">
              <a:rPr lang="en-US" smtClean="0"/>
              <a:t>4/3/15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5B6B169-2B28-1D47-8C22-9CFE57599560}" type="slidenum">
              <a:rPr lang="en-US" smtClean="0"/>
              <a:t>‹#›</a:t>
            </a:fld>
            <a:endParaRPr lang="en-US"/>
          </a:p>
        </p:txBody>
      </p:sp>
    </p:spTree>
    <p:extLst>
      <p:ext uri="{BB962C8B-B14F-4D97-AF65-F5344CB8AC3E}">
        <p14:creationId xmlns:p14="http://schemas.microsoft.com/office/powerpoint/2010/main" val="268597772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9916378-9B36-4349-889A-C681E0FDBABC}" type="datetimeFigureOut">
              <a:rPr lang="en-US" smtClean="0"/>
              <a:t>4/2/15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C82F39-E32C-FD46-95BF-358B1C8E3537}" type="slidenum">
              <a:rPr lang="en-US" smtClean="0"/>
              <a:t>‹#›</a:t>
            </a:fld>
            <a:endParaRPr lang="en-US"/>
          </a:p>
        </p:txBody>
      </p:sp>
    </p:spTree>
    <p:extLst>
      <p:ext uri="{BB962C8B-B14F-4D97-AF65-F5344CB8AC3E}">
        <p14:creationId xmlns:p14="http://schemas.microsoft.com/office/powerpoint/2010/main" val="166937387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2</a:t>
            </a:fld>
            <a:endParaRPr lang="en-US"/>
          </a:p>
        </p:txBody>
      </p:sp>
    </p:spTree>
    <p:extLst>
      <p:ext uri="{BB962C8B-B14F-4D97-AF65-F5344CB8AC3E}">
        <p14:creationId xmlns:p14="http://schemas.microsoft.com/office/powerpoint/2010/main" val="1437799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cheesy as they are, people love</a:t>
            </a:r>
            <a:r>
              <a:rPr lang="en-US" baseline="0" dirty="0" smtClean="0"/>
              <a:t> a happy ending</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3</a:t>
            </a:fld>
            <a:endParaRPr lang="en-US"/>
          </a:p>
        </p:txBody>
      </p:sp>
    </p:spTree>
    <p:extLst>
      <p:ext uri="{BB962C8B-B14F-4D97-AF65-F5344CB8AC3E}">
        <p14:creationId xmlns:p14="http://schemas.microsoft.com/office/powerpoint/2010/main" val="808407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a thrill at a surprise twist</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4</a:t>
            </a:fld>
            <a:endParaRPr lang="en-US"/>
          </a:p>
        </p:txBody>
      </p:sp>
    </p:spTree>
    <p:extLst>
      <p:ext uri="{BB962C8B-B14F-4D97-AF65-F5344CB8AC3E}">
        <p14:creationId xmlns:p14="http://schemas.microsoft.com/office/powerpoint/2010/main" val="400638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5</a:t>
            </a:fld>
            <a:endParaRPr lang="en-US"/>
          </a:p>
        </p:txBody>
      </p:sp>
    </p:spTree>
    <p:extLst>
      <p:ext uri="{BB962C8B-B14F-4D97-AF65-F5344CB8AC3E}">
        <p14:creationId xmlns:p14="http://schemas.microsoft.com/office/powerpoint/2010/main" val="1437799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11</a:t>
            </a:fld>
            <a:endParaRPr lang="en-US"/>
          </a:p>
        </p:txBody>
      </p:sp>
    </p:spTree>
    <p:extLst>
      <p:ext uri="{BB962C8B-B14F-4D97-AF65-F5344CB8AC3E}">
        <p14:creationId xmlns:p14="http://schemas.microsoft.com/office/powerpoint/2010/main" val="1437799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lot of media drives negative behavior. Anger seems easier to trigger than </a:t>
            </a:r>
            <a:r>
              <a:rPr lang="en-US" dirty="0" err="1" smtClean="0"/>
              <a:t>Happyness</a:t>
            </a:r>
            <a:r>
              <a:rPr lang="en-US"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12</a:t>
            </a:fld>
            <a:endParaRPr lang="en-US"/>
          </a:p>
        </p:txBody>
      </p:sp>
    </p:spTree>
    <p:extLst>
      <p:ext uri="{BB962C8B-B14F-4D97-AF65-F5344CB8AC3E}">
        <p14:creationId xmlns:p14="http://schemas.microsoft.com/office/powerpoint/2010/main" val="3693914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14</a:t>
            </a:fld>
            <a:endParaRPr lang="en-US"/>
          </a:p>
        </p:txBody>
      </p:sp>
    </p:spTree>
    <p:extLst>
      <p:ext uri="{BB962C8B-B14F-4D97-AF65-F5344CB8AC3E}">
        <p14:creationId xmlns:p14="http://schemas.microsoft.com/office/powerpoint/2010/main" val="1437799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17</a:t>
            </a:fld>
            <a:endParaRPr lang="en-US"/>
          </a:p>
        </p:txBody>
      </p:sp>
    </p:spTree>
    <p:extLst>
      <p:ext uri="{BB962C8B-B14F-4D97-AF65-F5344CB8AC3E}">
        <p14:creationId xmlns:p14="http://schemas.microsoft.com/office/powerpoint/2010/main" val="1437799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Quite simply, emotional impact is the magic of story telling.</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ADC82F39-E32C-FD46-95BF-358B1C8E3537}" type="slidenum">
              <a:rPr lang="en-US" smtClean="0"/>
              <a:t>30</a:t>
            </a:fld>
            <a:endParaRPr lang="en-US"/>
          </a:p>
        </p:txBody>
      </p:sp>
    </p:spTree>
    <p:extLst>
      <p:ext uri="{BB962C8B-B14F-4D97-AF65-F5344CB8AC3E}">
        <p14:creationId xmlns:p14="http://schemas.microsoft.com/office/powerpoint/2010/main" val="1437799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E6EF308-027E-2240-9CAA-A47D18778FE9}" type="datetime1">
              <a:rPr lang="en-US" smtClean="0"/>
              <a:t>4/3/15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2001210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70064B-0549-F246-81A7-800230671706}" type="datetime1">
              <a:rPr lang="en-US" smtClean="0"/>
              <a:t>4/3/15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1662037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3070B6-2B6F-FE45-A004-675F3136BDBD}" type="datetime1">
              <a:rPr lang="en-US" smtClean="0"/>
              <a:t>4/3/15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2692611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5FEE74E-6FDF-8248-AD65-4DC4659B5573}" type="datetime1">
              <a:rPr lang="en-US" smtClean="0"/>
              <a:t>4/3/15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3450952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75A825-6808-F84F-8956-78009D4DB9D1}" type="datetime1">
              <a:rPr lang="en-US" smtClean="0"/>
              <a:t>4/3/15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1764619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A41CC1-102B-524D-BED8-56B39F5FFD9F}" type="datetime1">
              <a:rPr lang="en-US" smtClean="0"/>
              <a:t>4/3/15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1078278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630219E-897F-0E41-997B-657A7EFC0BC9}" type="datetime1">
              <a:rPr lang="en-US" smtClean="0"/>
              <a:t>4/3/15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3170097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28730B-BB55-614D-BC2B-F79CEF4765D3}" type="datetime1">
              <a:rPr lang="en-US" smtClean="0"/>
              <a:t>4/3/15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219470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DCC5CE-7D8A-3144-BC94-9567C1CF2959}" type="datetime1">
              <a:rPr lang="en-US" smtClean="0"/>
              <a:t>4/3/15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3316434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4B9D53-3AF9-FC47-BCF5-AD25BE1DAA92}" type="datetime1">
              <a:rPr lang="en-US" smtClean="0"/>
              <a:t>4/3/15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775725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75B2BA9-A1D4-B340-9C34-0658B60E606F}" type="datetime1">
              <a:rPr lang="en-US" smtClean="0"/>
              <a:t>4/3/15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7588F1-7B61-4949-AE66-93AB58F0E853}" type="slidenum">
              <a:rPr lang="en-US" smtClean="0"/>
              <a:t>‹#›</a:t>
            </a:fld>
            <a:endParaRPr lang="en-US"/>
          </a:p>
        </p:txBody>
      </p:sp>
    </p:spTree>
    <p:extLst>
      <p:ext uri="{BB962C8B-B14F-4D97-AF65-F5344CB8AC3E}">
        <p14:creationId xmlns:p14="http://schemas.microsoft.com/office/powerpoint/2010/main" val="10761638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E1DB89-A220-964B-9A7C-29B53DDA651D}" type="datetime1">
              <a:rPr lang="en-US" smtClean="0"/>
              <a:t>4/3/15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7588F1-7B61-4949-AE66-93AB58F0E853}" type="slidenum">
              <a:rPr lang="en-US" smtClean="0"/>
              <a:t>‹#›</a:t>
            </a:fld>
            <a:endParaRPr lang="en-US"/>
          </a:p>
        </p:txBody>
      </p:sp>
    </p:spTree>
    <p:extLst>
      <p:ext uri="{BB962C8B-B14F-4D97-AF65-F5344CB8AC3E}">
        <p14:creationId xmlns:p14="http://schemas.microsoft.com/office/powerpoint/2010/main" val="1026680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42678"/>
            <a:ext cx="7772400" cy="1470025"/>
          </a:xfrm>
        </p:spPr>
        <p:txBody>
          <a:bodyPr>
            <a:normAutofit fontScale="90000"/>
          </a:bodyPr>
          <a:lstStyle/>
          <a:p>
            <a:pPr algn="l"/>
            <a:r>
              <a:rPr lang="en-US" dirty="0" smtClean="0">
                <a:latin typeface="Georgia"/>
                <a:cs typeface="Georgia"/>
              </a:rPr>
              <a:t>Generating </a:t>
            </a:r>
            <a:br>
              <a:rPr lang="en-US" dirty="0" smtClean="0">
                <a:latin typeface="Georgia"/>
                <a:cs typeface="Georgia"/>
              </a:rPr>
            </a:br>
            <a:r>
              <a:rPr lang="en-US" dirty="0" smtClean="0">
                <a:latin typeface="Georgia"/>
                <a:cs typeface="Georgia"/>
              </a:rPr>
              <a:t>Emotional Impact</a:t>
            </a:r>
            <a:br>
              <a:rPr lang="en-US" dirty="0" smtClean="0">
                <a:latin typeface="Georgia"/>
                <a:cs typeface="Georgia"/>
              </a:rPr>
            </a:br>
            <a:r>
              <a:rPr lang="en-US" dirty="0" smtClean="0">
                <a:latin typeface="Georgia"/>
                <a:cs typeface="Georgia"/>
              </a:rPr>
              <a:t>in Stories</a:t>
            </a:r>
            <a:endParaRPr lang="en-US" dirty="0">
              <a:latin typeface="Georgia"/>
              <a:cs typeface="Georgia"/>
            </a:endParaRPr>
          </a:p>
        </p:txBody>
      </p:sp>
      <p:sp>
        <p:nvSpPr>
          <p:cNvPr id="3" name="Subtitle 2"/>
          <p:cNvSpPr>
            <a:spLocks noGrp="1"/>
          </p:cNvSpPr>
          <p:nvPr>
            <p:ph type="subTitle" idx="1"/>
          </p:nvPr>
        </p:nvSpPr>
        <p:spPr>
          <a:xfrm>
            <a:off x="685800" y="2578371"/>
            <a:ext cx="4393765" cy="871209"/>
          </a:xfrm>
        </p:spPr>
        <p:txBody>
          <a:bodyPr>
            <a:normAutofit fontScale="70000" lnSpcReduction="20000"/>
          </a:bodyPr>
          <a:lstStyle/>
          <a:p>
            <a:pPr algn="l"/>
            <a:r>
              <a:rPr lang="en-US" dirty="0" smtClean="0">
                <a:latin typeface="Georgia"/>
                <a:cs typeface="Georgia"/>
              </a:rPr>
              <a:t>Lydia Chilton &amp; Jessica </a:t>
            </a:r>
            <a:r>
              <a:rPr lang="en-US" dirty="0" err="1" smtClean="0">
                <a:latin typeface="Georgia"/>
                <a:cs typeface="Georgia"/>
              </a:rPr>
              <a:t>Ouyang</a:t>
            </a:r>
            <a:endParaRPr lang="en-US" dirty="0" smtClean="0">
              <a:latin typeface="Georgia"/>
              <a:cs typeface="Georgia"/>
            </a:endParaRPr>
          </a:p>
          <a:p>
            <a:pPr algn="l"/>
            <a:r>
              <a:rPr lang="en-US" dirty="0" smtClean="0">
                <a:latin typeface="Georgia"/>
                <a:cs typeface="Georgia"/>
              </a:rPr>
              <a:t>6 April 2015</a:t>
            </a:r>
            <a:endParaRPr lang="en-US" dirty="0">
              <a:latin typeface="Georgia"/>
              <a:cs typeface="Georgia"/>
            </a:endParaRPr>
          </a:p>
        </p:txBody>
      </p:sp>
      <p:pic>
        <p:nvPicPr>
          <p:cNvPr id="4" name="Picture 3"/>
          <p:cNvPicPr>
            <a:picLocks noChangeAspect="1"/>
          </p:cNvPicPr>
          <p:nvPr/>
        </p:nvPicPr>
        <p:blipFill rotWithShape="1">
          <a:blip r:embed="rId2"/>
          <a:srcRect t="39549"/>
          <a:stretch/>
        </p:blipFill>
        <p:spPr>
          <a:xfrm>
            <a:off x="3166888" y="4066830"/>
            <a:ext cx="5977111" cy="2407926"/>
          </a:xfrm>
          <a:prstGeom prst="rect">
            <a:avLst/>
          </a:prstGeom>
        </p:spPr>
      </p:pic>
      <p:sp>
        <p:nvSpPr>
          <p:cNvPr id="5" name="Slide Number Placeholder 4"/>
          <p:cNvSpPr>
            <a:spLocks noGrp="1"/>
          </p:cNvSpPr>
          <p:nvPr>
            <p:ph type="sldNum" sz="quarter" idx="12"/>
          </p:nvPr>
        </p:nvSpPr>
        <p:spPr/>
        <p:txBody>
          <a:bodyPr/>
          <a:lstStyle/>
          <a:p>
            <a:fld id="{DB7588F1-7B61-4949-AE66-93AB58F0E853}" type="slidenum">
              <a:rPr lang="en-US" smtClean="0"/>
              <a:t>1</a:t>
            </a:fld>
            <a:endParaRPr lang="en-US"/>
          </a:p>
        </p:txBody>
      </p:sp>
    </p:spTree>
    <p:extLst>
      <p:ext uri="{BB962C8B-B14F-4D97-AF65-F5344CB8AC3E}">
        <p14:creationId xmlns:p14="http://schemas.microsoft.com/office/powerpoint/2010/main" val="379601416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eorgia"/>
                <a:cs typeface="Georgia"/>
              </a:rPr>
              <a:t>…or engineers.</a:t>
            </a:r>
            <a:endParaRPr lang="en-US" dirty="0">
              <a:latin typeface="Georgia"/>
              <a:cs typeface="Georgia"/>
            </a:endParaRPr>
          </a:p>
        </p:txBody>
      </p:sp>
      <p:pic>
        <p:nvPicPr>
          <p:cNvPr id="4" name="Picture 3"/>
          <p:cNvPicPr>
            <a:picLocks noChangeAspect="1"/>
          </p:cNvPicPr>
          <p:nvPr/>
        </p:nvPicPr>
        <p:blipFill>
          <a:blip r:embed="rId2"/>
          <a:stretch>
            <a:fillRect/>
          </a:stretch>
        </p:blipFill>
        <p:spPr>
          <a:xfrm>
            <a:off x="1212133" y="1307877"/>
            <a:ext cx="7144063" cy="5351151"/>
          </a:xfrm>
          <a:prstGeom prst="rect">
            <a:avLst/>
          </a:prstGeom>
        </p:spPr>
      </p:pic>
      <p:sp>
        <p:nvSpPr>
          <p:cNvPr id="3" name="Slide Number Placeholder 2"/>
          <p:cNvSpPr>
            <a:spLocks noGrp="1"/>
          </p:cNvSpPr>
          <p:nvPr>
            <p:ph type="sldNum" sz="quarter" idx="12"/>
          </p:nvPr>
        </p:nvSpPr>
        <p:spPr/>
        <p:txBody>
          <a:bodyPr/>
          <a:lstStyle/>
          <a:p>
            <a:fld id="{DB7588F1-7B61-4949-AE66-93AB58F0E853}" type="slidenum">
              <a:rPr lang="en-US" smtClean="0"/>
              <a:t>10</a:t>
            </a:fld>
            <a:endParaRPr lang="en-US"/>
          </a:p>
        </p:txBody>
      </p:sp>
    </p:spTree>
    <p:extLst>
      <p:ext uri="{BB962C8B-B14F-4D97-AF65-F5344CB8AC3E}">
        <p14:creationId xmlns:p14="http://schemas.microsoft.com/office/powerpoint/2010/main" val="1871706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1823"/>
            <a:ext cx="8229600" cy="1143000"/>
          </a:xfrm>
        </p:spPr>
        <p:txBody>
          <a:bodyPr>
            <a:normAutofit fontScale="90000"/>
          </a:bodyPr>
          <a:lstStyle/>
          <a:p>
            <a:r>
              <a:rPr lang="en-US" dirty="0" smtClean="0">
                <a:latin typeface="Georgia"/>
                <a:cs typeface="Georgia"/>
              </a:rPr>
              <a:t>Emotional impact drives information seeking behavior.</a:t>
            </a:r>
            <a:endParaRPr lang="en-US" dirty="0">
              <a:latin typeface="Georgia"/>
              <a:cs typeface="Georgia"/>
            </a:endParaRPr>
          </a:p>
        </p:txBody>
      </p:sp>
      <p:sp>
        <p:nvSpPr>
          <p:cNvPr id="3" name="Slide Number Placeholder 2"/>
          <p:cNvSpPr>
            <a:spLocks noGrp="1"/>
          </p:cNvSpPr>
          <p:nvPr>
            <p:ph type="sldNum" sz="quarter" idx="12"/>
          </p:nvPr>
        </p:nvSpPr>
        <p:spPr/>
        <p:txBody>
          <a:bodyPr/>
          <a:lstStyle/>
          <a:p>
            <a:fld id="{DB7588F1-7B61-4949-AE66-93AB58F0E853}" type="slidenum">
              <a:rPr lang="en-US" smtClean="0"/>
              <a:t>11</a:t>
            </a:fld>
            <a:endParaRPr lang="en-US"/>
          </a:p>
        </p:txBody>
      </p:sp>
    </p:spTree>
    <p:extLst>
      <p:ext uri="{BB962C8B-B14F-4D97-AF65-F5344CB8AC3E}">
        <p14:creationId xmlns:p14="http://schemas.microsoft.com/office/powerpoint/2010/main" val="12298048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18588" r="23215" b="36431"/>
          <a:stretch/>
        </p:blipFill>
        <p:spPr>
          <a:xfrm>
            <a:off x="0" y="2132696"/>
            <a:ext cx="9019855" cy="3399846"/>
          </a:xfrm>
          <a:prstGeom prst="rect">
            <a:avLst/>
          </a:prstGeom>
        </p:spPr>
      </p:pic>
      <p:pic>
        <p:nvPicPr>
          <p:cNvPr id="6" name="Picture 5"/>
          <p:cNvPicPr>
            <a:picLocks noChangeAspect="1"/>
          </p:cNvPicPr>
          <p:nvPr/>
        </p:nvPicPr>
        <p:blipFill rotWithShape="1">
          <a:blip r:embed="rId3"/>
          <a:srcRect r="67202" b="89240"/>
          <a:stretch/>
        </p:blipFill>
        <p:spPr>
          <a:xfrm>
            <a:off x="0" y="1319388"/>
            <a:ext cx="3852806" cy="813308"/>
          </a:xfrm>
          <a:prstGeom prst="rect">
            <a:avLst/>
          </a:prstGeom>
        </p:spPr>
      </p:pic>
      <p:sp>
        <p:nvSpPr>
          <p:cNvPr id="7" name="Slide Number Placeholder 6"/>
          <p:cNvSpPr>
            <a:spLocks noGrp="1"/>
          </p:cNvSpPr>
          <p:nvPr>
            <p:ph type="sldNum" sz="quarter" idx="12"/>
          </p:nvPr>
        </p:nvSpPr>
        <p:spPr/>
        <p:txBody>
          <a:bodyPr/>
          <a:lstStyle/>
          <a:p>
            <a:fld id="{DB7588F1-7B61-4949-AE66-93AB58F0E853}" type="slidenum">
              <a:rPr lang="en-US" smtClean="0"/>
              <a:t>12</a:t>
            </a:fld>
            <a:endParaRPr lang="en-US"/>
          </a:p>
        </p:txBody>
      </p:sp>
    </p:spTree>
    <p:extLst>
      <p:ext uri="{BB962C8B-B14F-4D97-AF65-F5344CB8AC3E}">
        <p14:creationId xmlns:p14="http://schemas.microsoft.com/office/powerpoint/2010/main" val="158129705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850900"/>
            <a:ext cx="9144000" cy="5143500"/>
          </a:xfrm>
          <a:prstGeom prst="rect">
            <a:avLst/>
          </a:prstGeom>
        </p:spPr>
      </p:pic>
      <p:sp>
        <p:nvSpPr>
          <p:cNvPr id="6" name="Slide Number Placeholder 5"/>
          <p:cNvSpPr>
            <a:spLocks noGrp="1"/>
          </p:cNvSpPr>
          <p:nvPr>
            <p:ph type="sldNum" sz="quarter" idx="12"/>
          </p:nvPr>
        </p:nvSpPr>
        <p:spPr/>
        <p:txBody>
          <a:bodyPr/>
          <a:lstStyle/>
          <a:p>
            <a:fld id="{DB7588F1-7B61-4949-AE66-93AB58F0E853}" type="slidenum">
              <a:rPr lang="en-US" smtClean="0"/>
              <a:t>13</a:t>
            </a:fld>
            <a:endParaRPr lang="en-US"/>
          </a:p>
        </p:txBody>
      </p:sp>
    </p:spTree>
    <p:extLst>
      <p:ext uri="{BB962C8B-B14F-4D97-AF65-F5344CB8AC3E}">
        <p14:creationId xmlns:p14="http://schemas.microsoft.com/office/powerpoint/2010/main" val="286315953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1823"/>
            <a:ext cx="8229600" cy="1143000"/>
          </a:xfrm>
        </p:spPr>
        <p:txBody>
          <a:bodyPr>
            <a:normAutofit fontScale="90000"/>
          </a:bodyPr>
          <a:lstStyle/>
          <a:p>
            <a:pPr marL="0" indent="0"/>
            <a:r>
              <a:rPr lang="en-US" dirty="0" smtClean="0">
                <a:latin typeface="Georgia"/>
                <a:cs typeface="Georgia"/>
              </a:rPr>
              <a:t>If we are to create media </a:t>
            </a:r>
            <a:br>
              <a:rPr lang="en-US" dirty="0" smtClean="0">
                <a:latin typeface="Georgia"/>
                <a:cs typeface="Georgia"/>
              </a:rPr>
            </a:br>
            <a:r>
              <a:rPr lang="en-US" dirty="0" smtClean="0">
                <a:latin typeface="Georgia"/>
                <a:cs typeface="Georgia"/>
              </a:rPr>
              <a:t>that </a:t>
            </a:r>
            <a:r>
              <a:rPr lang="en-US" b="1" dirty="0" smtClean="0">
                <a:latin typeface="Georgia"/>
                <a:cs typeface="Georgia"/>
              </a:rPr>
              <a:t>drives positive behavior</a:t>
            </a:r>
            <a:r>
              <a:rPr lang="en-US" dirty="0" smtClean="0">
                <a:latin typeface="Georgia"/>
                <a:cs typeface="Georgia"/>
              </a:rPr>
              <a:t>, </a:t>
            </a:r>
            <a:br>
              <a:rPr lang="en-US" dirty="0" smtClean="0">
                <a:latin typeface="Georgia"/>
                <a:cs typeface="Georgia"/>
              </a:rPr>
            </a:br>
            <a:r>
              <a:rPr lang="en-US" dirty="0" smtClean="0">
                <a:latin typeface="Georgia"/>
                <a:cs typeface="Georgia"/>
              </a:rPr>
              <a:t>we must understand </a:t>
            </a:r>
            <a:br>
              <a:rPr lang="en-US" dirty="0" smtClean="0">
                <a:latin typeface="Georgia"/>
                <a:cs typeface="Georgia"/>
              </a:rPr>
            </a:br>
            <a:r>
              <a:rPr lang="en-US" dirty="0" smtClean="0">
                <a:latin typeface="Georgia"/>
                <a:cs typeface="Georgia"/>
              </a:rPr>
              <a:t>how to generate </a:t>
            </a:r>
            <a:br>
              <a:rPr lang="en-US" dirty="0" smtClean="0">
                <a:latin typeface="Georgia"/>
                <a:cs typeface="Georgia"/>
              </a:rPr>
            </a:br>
            <a:r>
              <a:rPr lang="en-US" b="1" dirty="0" smtClean="0">
                <a:latin typeface="Georgia"/>
                <a:cs typeface="Georgia"/>
              </a:rPr>
              <a:t>emotional impact </a:t>
            </a:r>
            <a:r>
              <a:rPr lang="en-US" dirty="0" smtClean="0">
                <a:latin typeface="Georgia"/>
                <a:cs typeface="Georgia"/>
              </a:rPr>
              <a:t>in narrative.</a:t>
            </a:r>
            <a:endParaRPr lang="en-US" dirty="0">
              <a:latin typeface="Georgia"/>
              <a:cs typeface="Georgia"/>
            </a:endParaRPr>
          </a:p>
        </p:txBody>
      </p:sp>
      <p:sp>
        <p:nvSpPr>
          <p:cNvPr id="3" name="Slide Number Placeholder 2"/>
          <p:cNvSpPr>
            <a:spLocks noGrp="1"/>
          </p:cNvSpPr>
          <p:nvPr>
            <p:ph type="sldNum" sz="quarter" idx="12"/>
          </p:nvPr>
        </p:nvSpPr>
        <p:spPr/>
        <p:txBody>
          <a:bodyPr/>
          <a:lstStyle/>
          <a:p>
            <a:fld id="{DB7588F1-7B61-4949-AE66-93AB58F0E853}" type="slidenum">
              <a:rPr lang="en-US" smtClean="0"/>
              <a:t>14</a:t>
            </a:fld>
            <a:endParaRPr lang="en-US"/>
          </a:p>
        </p:txBody>
      </p:sp>
    </p:spTree>
    <p:extLst>
      <p:ext uri="{BB962C8B-B14F-4D97-AF65-F5344CB8AC3E}">
        <p14:creationId xmlns:p14="http://schemas.microsoft.com/office/powerpoint/2010/main" val="429128171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eorgia"/>
                <a:cs typeface="Georgia"/>
              </a:rPr>
              <a:t>How?</a:t>
            </a:r>
            <a:endParaRPr lang="en-US" dirty="0">
              <a:latin typeface="Georgia"/>
              <a:cs typeface="Georgia"/>
            </a:endParaRPr>
          </a:p>
        </p:txBody>
      </p:sp>
      <p:sp>
        <p:nvSpPr>
          <p:cNvPr id="3" name="Content Placeholder 2"/>
          <p:cNvSpPr>
            <a:spLocks noGrp="1"/>
          </p:cNvSpPr>
          <p:nvPr>
            <p:ph idx="1"/>
          </p:nvPr>
        </p:nvSpPr>
        <p:spPr/>
        <p:txBody>
          <a:bodyPr>
            <a:normAutofit lnSpcReduction="10000"/>
          </a:bodyPr>
          <a:lstStyle/>
          <a:p>
            <a:pPr>
              <a:buFontTx/>
              <a:buChar char="-"/>
            </a:pPr>
            <a:r>
              <a:rPr lang="en-US" dirty="0" smtClean="0">
                <a:latin typeface="Georgia"/>
                <a:cs typeface="Georgia"/>
              </a:rPr>
              <a:t>Find models of emotional from the literature</a:t>
            </a:r>
          </a:p>
          <a:p>
            <a:pPr>
              <a:buFontTx/>
              <a:buChar char="-"/>
            </a:pPr>
            <a:r>
              <a:rPr lang="en-US" dirty="0" smtClean="0">
                <a:latin typeface="Georgia"/>
                <a:cs typeface="Georgia"/>
              </a:rPr>
              <a:t>Test them against data</a:t>
            </a:r>
          </a:p>
          <a:p>
            <a:pPr>
              <a:buFontTx/>
              <a:buChar char="-"/>
            </a:pPr>
            <a:r>
              <a:rPr lang="en-US" dirty="0" smtClean="0">
                <a:latin typeface="Georgia"/>
                <a:cs typeface="Georgia"/>
              </a:rPr>
              <a:t>Present the models to people to see if they are useful and effective in generating emotional impact.</a:t>
            </a:r>
          </a:p>
          <a:p>
            <a:pPr>
              <a:buFontTx/>
              <a:buChar char="-"/>
            </a:pPr>
            <a:r>
              <a:rPr lang="en-US" dirty="0" smtClean="0">
                <a:latin typeface="Georgia"/>
                <a:cs typeface="Georgia"/>
              </a:rPr>
              <a:t>2 Cases:</a:t>
            </a:r>
          </a:p>
          <a:p>
            <a:pPr lvl="1">
              <a:buFontTx/>
              <a:buChar char="-"/>
            </a:pPr>
            <a:r>
              <a:rPr lang="en-US" dirty="0" smtClean="0">
                <a:latin typeface="Georgia"/>
                <a:cs typeface="Georgia"/>
              </a:rPr>
              <a:t>News Satire</a:t>
            </a:r>
          </a:p>
          <a:p>
            <a:pPr lvl="1">
              <a:buFontTx/>
              <a:buChar char="-"/>
            </a:pPr>
            <a:r>
              <a:rPr lang="en-US" dirty="0" smtClean="0">
                <a:latin typeface="Georgia"/>
                <a:cs typeface="Georgia"/>
              </a:rPr>
              <a:t>Dramatic Personal Narratives</a:t>
            </a:r>
          </a:p>
          <a:p>
            <a:endParaRPr lang="en-US" dirty="0">
              <a:latin typeface="Georgia"/>
              <a:cs typeface="Georgia"/>
            </a:endParaRPr>
          </a:p>
        </p:txBody>
      </p:sp>
      <p:sp>
        <p:nvSpPr>
          <p:cNvPr id="4" name="Slide Number Placeholder 3"/>
          <p:cNvSpPr>
            <a:spLocks noGrp="1"/>
          </p:cNvSpPr>
          <p:nvPr>
            <p:ph type="sldNum" sz="quarter" idx="12"/>
          </p:nvPr>
        </p:nvSpPr>
        <p:spPr/>
        <p:txBody>
          <a:bodyPr/>
          <a:lstStyle/>
          <a:p>
            <a:fld id="{DB7588F1-7B61-4949-AE66-93AB58F0E853}" type="slidenum">
              <a:rPr lang="en-US" smtClean="0"/>
              <a:t>15</a:t>
            </a:fld>
            <a:endParaRPr lang="en-US"/>
          </a:p>
        </p:txBody>
      </p:sp>
    </p:spTree>
    <p:extLst>
      <p:ext uri="{BB962C8B-B14F-4D97-AF65-F5344CB8AC3E}">
        <p14:creationId xmlns:p14="http://schemas.microsoft.com/office/powerpoint/2010/main" val="270428267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eorgia"/>
                <a:cs typeface="Georgia"/>
              </a:rPr>
              <a:t>Two Domains</a:t>
            </a:r>
            <a:endParaRPr lang="en-US" dirty="0">
              <a:latin typeface="Georgia"/>
              <a:cs typeface="Georgia"/>
            </a:endParaRPr>
          </a:p>
        </p:txBody>
      </p:sp>
      <p:sp>
        <p:nvSpPr>
          <p:cNvPr id="3" name="Content Placeholder 2"/>
          <p:cNvSpPr>
            <a:spLocks noGrp="1"/>
          </p:cNvSpPr>
          <p:nvPr>
            <p:ph idx="1"/>
          </p:nvPr>
        </p:nvSpPr>
        <p:spPr>
          <a:xfrm>
            <a:off x="457200" y="1600200"/>
            <a:ext cx="4841852" cy="4525963"/>
          </a:xfrm>
        </p:spPr>
        <p:txBody>
          <a:bodyPr/>
          <a:lstStyle/>
          <a:p>
            <a:pPr>
              <a:buFontTx/>
              <a:buChar char="-"/>
            </a:pPr>
            <a:r>
              <a:rPr lang="en-US" dirty="0" smtClean="0">
                <a:latin typeface="Georgia"/>
                <a:cs typeface="Georgia"/>
              </a:rPr>
              <a:t>Dramatic Personal Narratives</a:t>
            </a:r>
          </a:p>
          <a:p>
            <a:pPr lvl="1"/>
            <a:r>
              <a:rPr lang="en-US" dirty="0" smtClean="0">
                <a:latin typeface="Georgia"/>
                <a:cs typeface="Georgia"/>
              </a:rPr>
              <a:t>Examples of models</a:t>
            </a:r>
          </a:p>
          <a:p>
            <a:pPr lvl="1"/>
            <a:r>
              <a:rPr lang="en-US" dirty="0" smtClean="0">
                <a:latin typeface="Georgia"/>
                <a:cs typeface="Georgia"/>
              </a:rPr>
              <a:t>how they are tested computational</a:t>
            </a:r>
          </a:p>
          <a:p>
            <a:r>
              <a:rPr lang="en-US" dirty="0" smtClean="0">
                <a:latin typeface="Georgia"/>
                <a:cs typeface="Georgia"/>
              </a:rPr>
              <a:t>Humor in News Satire</a:t>
            </a:r>
          </a:p>
          <a:p>
            <a:pPr lvl="1"/>
            <a:r>
              <a:rPr lang="en-US" dirty="0" smtClean="0">
                <a:latin typeface="Georgia"/>
                <a:cs typeface="Georgia"/>
              </a:rPr>
              <a:t>How tested models are used by people to generate humor.</a:t>
            </a:r>
            <a:endParaRPr lang="en-US" dirty="0">
              <a:latin typeface="Georgia"/>
              <a:cs typeface="Georgia"/>
            </a:endParaRPr>
          </a:p>
        </p:txBody>
      </p:sp>
      <p:pic>
        <p:nvPicPr>
          <p:cNvPr id="4" name="Picture 3"/>
          <p:cNvPicPr>
            <a:picLocks noChangeAspect="1"/>
          </p:cNvPicPr>
          <p:nvPr/>
        </p:nvPicPr>
        <p:blipFill>
          <a:blip r:embed="rId2"/>
          <a:stretch>
            <a:fillRect/>
          </a:stretch>
        </p:blipFill>
        <p:spPr>
          <a:xfrm>
            <a:off x="6088145" y="4293420"/>
            <a:ext cx="2085990" cy="1973346"/>
          </a:xfrm>
          <a:prstGeom prst="rect">
            <a:avLst/>
          </a:prstGeom>
        </p:spPr>
      </p:pic>
      <p:pic>
        <p:nvPicPr>
          <p:cNvPr id="5" name="Picture 4"/>
          <p:cNvPicPr>
            <a:picLocks noChangeAspect="1"/>
          </p:cNvPicPr>
          <p:nvPr/>
        </p:nvPicPr>
        <p:blipFill>
          <a:blip r:embed="rId3"/>
          <a:stretch>
            <a:fillRect/>
          </a:stretch>
        </p:blipFill>
        <p:spPr>
          <a:xfrm>
            <a:off x="6020225" y="1600200"/>
            <a:ext cx="2153910" cy="2160064"/>
          </a:xfrm>
          <a:prstGeom prst="rect">
            <a:avLst/>
          </a:prstGeom>
        </p:spPr>
      </p:pic>
      <p:sp>
        <p:nvSpPr>
          <p:cNvPr id="6" name="Slide Number Placeholder 5"/>
          <p:cNvSpPr>
            <a:spLocks noGrp="1"/>
          </p:cNvSpPr>
          <p:nvPr>
            <p:ph type="sldNum" sz="quarter" idx="12"/>
          </p:nvPr>
        </p:nvSpPr>
        <p:spPr/>
        <p:txBody>
          <a:bodyPr/>
          <a:lstStyle/>
          <a:p>
            <a:fld id="{DB7588F1-7B61-4949-AE66-93AB58F0E853}" type="slidenum">
              <a:rPr lang="en-US" smtClean="0"/>
              <a:t>16</a:t>
            </a:fld>
            <a:endParaRPr lang="en-US"/>
          </a:p>
        </p:txBody>
      </p:sp>
    </p:spTree>
    <p:extLst>
      <p:ext uri="{BB962C8B-B14F-4D97-AF65-F5344CB8AC3E}">
        <p14:creationId xmlns:p14="http://schemas.microsoft.com/office/powerpoint/2010/main" val="193157484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1823"/>
            <a:ext cx="8229600" cy="1143000"/>
          </a:xfrm>
        </p:spPr>
        <p:txBody>
          <a:bodyPr>
            <a:normAutofit/>
          </a:bodyPr>
          <a:lstStyle/>
          <a:p>
            <a:r>
              <a:rPr lang="en-US" dirty="0" smtClean="0">
                <a:latin typeface="Georgia"/>
                <a:cs typeface="Georgia"/>
              </a:rPr>
              <a:t>Generating News Satire</a:t>
            </a:r>
            <a:endParaRPr lang="en-US" dirty="0">
              <a:latin typeface="Georgia"/>
              <a:cs typeface="Georgia"/>
            </a:endParaRPr>
          </a:p>
        </p:txBody>
      </p:sp>
      <p:sp>
        <p:nvSpPr>
          <p:cNvPr id="3" name="Slide Number Placeholder 2"/>
          <p:cNvSpPr>
            <a:spLocks noGrp="1"/>
          </p:cNvSpPr>
          <p:nvPr>
            <p:ph type="sldNum" sz="quarter" idx="12"/>
          </p:nvPr>
        </p:nvSpPr>
        <p:spPr/>
        <p:txBody>
          <a:bodyPr/>
          <a:lstStyle/>
          <a:p>
            <a:fld id="{DB7588F1-7B61-4949-AE66-93AB58F0E853}" type="slidenum">
              <a:rPr lang="en-US" smtClean="0"/>
              <a:t>17</a:t>
            </a:fld>
            <a:endParaRPr lang="en-US"/>
          </a:p>
        </p:txBody>
      </p:sp>
    </p:spTree>
    <p:extLst>
      <p:ext uri="{BB962C8B-B14F-4D97-AF65-F5344CB8AC3E}">
        <p14:creationId xmlns:p14="http://schemas.microsoft.com/office/powerpoint/2010/main" val="197065936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Models of Humor</a:t>
            </a:r>
            <a:endParaRPr lang="en-US" dirty="0"/>
          </a:p>
        </p:txBody>
      </p:sp>
      <p:sp>
        <p:nvSpPr>
          <p:cNvPr id="3" name="Content Placeholder 2"/>
          <p:cNvSpPr>
            <a:spLocks noGrp="1"/>
          </p:cNvSpPr>
          <p:nvPr>
            <p:ph idx="1"/>
          </p:nvPr>
        </p:nvSpPr>
        <p:spPr/>
        <p:txBody>
          <a:bodyPr/>
          <a:lstStyle/>
          <a:p>
            <a:r>
              <a:rPr lang="en-US" dirty="0" smtClean="0"/>
              <a:t>Insult</a:t>
            </a:r>
            <a:endParaRPr lang="en-US" dirty="0" smtClean="0"/>
          </a:p>
          <a:p>
            <a:r>
              <a:rPr lang="en-US" dirty="0" smtClean="0"/>
              <a:t>Exaggeration</a:t>
            </a:r>
          </a:p>
          <a:p>
            <a:r>
              <a:rPr lang="en-US" dirty="0" smtClean="0"/>
              <a:t>Reversal</a:t>
            </a:r>
          </a:p>
          <a:p>
            <a:r>
              <a:rPr lang="en-US" dirty="0" smtClean="0"/>
              <a:t>“2 Script Theory”</a:t>
            </a:r>
          </a:p>
          <a:p>
            <a:pPr lvl="1"/>
            <a:r>
              <a:rPr lang="en-US" i="1" dirty="0" smtClean="0"/>
              <a:t>“I married Miss Right. I didn’t know her first name was always”</a:t>
            </a:r>
          </a:p>
          <a:p>
            <a:r>
              <a:rPr lang="en-US" dirty="0" smtClean="0"/>
              <a:t>We laugh at people, not things.</a:t>
            </a:r>
            <a:endParaRPr lang="en-US" dirty="0"/>
          </a:p>
        </p:txBody>
      </p:sp>
      <p:sp>
        <p:nvSpPr>
          <p:cNvPr id="4" name="Slide Number Placeholder 3"/>
          <p:cNvSpPr>
            <a:spLocks noGrp="1"/>
          </p:cNvSpPr>
          <p:nvPr>
            <p:ph type="sldNum" sz="quarter" idx="12"/>
          </p:nvPr>
        </p:nvSpPr>
        <p:spPr/>
        <p:txBody>
          <a:bodyPr/>
          <a:lstStyle/>
          <a:p>
            <a:fld id="{DB7588F1-7B61-4949-AE66-93AB58F0E853}" type="slidenum">
              <a:rPr lang="en-US" smtClean="0"/>
              <a:t>18</a:t>
            </a:fld>
            <a:endParaRPr lang="en-US"/>
          </a:p>
        </p:txBody>
      </p:sp>
    </p:spTree>
    <p:extLst>
      <p:ext uri="{BB962C8B-B14F-4D97-AF65-F5344CB8AC3E}">
        <p14:creationId xmlns:p14="http://schemas.microsoft.com/office/powerpoint/2010/main" val="4309777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News Satire</a:t>
            </a:r>
            <a:endParaRPr lang="en-US" dirty="0"/>
          </a:p>
        </p:txBody>
      </p:sp>
      <p:pic>
        <p:nvPicPr>
          <p:cNvPr id="5" name="Picture 4"/>
          <p:cNvPicPr>
            <a:picLocks noChangeAspect="1"/>
          </p:cNvPicPr>
          <p:nvPr/>
        </p:nvPicPr>
        <p:blipFill rotWithShape="1">
          <a:blip r:embed="rId2"/>
          <a:srcRect b="58042"/>
          <a:stretch/>
        </p:blipFill>
        <p:spPr>
          <a:xfrm>
            <a:off x="457199" y="1417638"/>
            <a:ext cx="4281067" cy="1803897"/>
          </a:xfrm>
          <a:prstGeom prst="rect">
            <a:avLst/>
          </a:prstGeom>
        </p:spPr>
      </p:pic>
      <p:pic>
        <p:nvPicPr>
          <p:cNvPr id="6" name="Picture 5"/>
          <p:cNvPicPr>
            <a:picLocks noChangeAspect="1"/>
          </p:cNvPicPr>
          <p:nvPr/>
        </p:nvPicPr>
        <p:blipFill rotWithShape="1">
          <a:blip r:embed="rId3"/>
          <a:srcRect b="30756"/>
          <a:stretch/>
        </p:blipFill>
        <p:spPr>
          <a:xfrm>
            <a:off x="457199" y="4156419"/>
            <a:ext cx="1992563" cy="2553169"/>
          </a:xfrm>
          <a:prstGeom prst="rect">
            <a:avLst/>
          </a:prstGeom>
        </p:spPr>
      </p:pic>
      <p:sp>
        <p:nvSpPr>
          <p:cNvPr id="7" name="Rectangle 6"/>
          <p:cNvSpPr/>
          <p:nvPr/>
        </p:nvSpPr>
        <p:spPr>
          <a:xfrm>
            <a:off x="579803" y="2216590"/>
            <a:ext cx="4058633" cy="1377700"/>
          </a:xfrm>
          <a:prstGeom prst="rect">
            <a:avLst/>
          </a:prstGeom>
          <a:solidFill>
            <a:srgbClr val="FFFFFF"/>
          </a:solidFill>
          <a:ln>
            <a:solidFill>
              <a:srgbClr val="FFFFFF"/>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smtClean="0">
                <a:solidFill>
                  <a:schemeClr val="tx1"/>
                </a:solidFill>
                <a:latin typeface="Georgia"/>
                <a:cs typeface="Georgia"/>
              </a:rPr>
              <a:t>New Smartphone Dating App “The League” Matches Elite Professionals</a:t>
            </a:r>
            <a:endParaRPr lang="en-US" dirty="0" smtClean="0">
              <a:solidFill>
                <a:schemeClr val="tx1"/>
              </a:solidFill>
              <a:latin typeface="Georgia"/>
              <a:cs typeface="Georgia"/>
            </a:endParaRPr>
          </a:p>
        </p:txBody>
      </p:sp>
      <p:sp>
        <p:nvSpPr>
          <p:cNvPr id="3" name="Rounded Rectangular Callout 2"/>
          <p:cNvSpPr/>
          <p:nvPr/>
        </p:nvSpPr>
        <p:spPr>
          <a:xfrm>
            <a:off x="2850103" y="3879413"/>
            <a:ext cx="2630430" cy="1905192"/>
          </a:xfrm>
          <a:prstGeom prst="wedgeRoundRectCallout">
            <a:avLst>
              <a:gd name="adj1" fmla="val -66492"/>
              <a:gd name="adj2" fmla="val 22051"/>
              <a:gd name="adj3" fmla="val 166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3037071" y="3917378"/>
            <a:ext cx="2208779" cy="1754327"/>
          </a:xfrm>
          <a:prstGeom prst="rect">
            <a:avLst/>
          </a:prstGeom>
        </p:spPr>
        <p:txBody>
          <a:bodyPr wrap="square">
            <a:spAutoFit/>
          </a:bodyPr>
          <a:lstStyle/>
          <a:p>
            <a:r>
              <a:rPr lang="en-US" dirty="0"/>
              <a:t>“I don’t know, I feel uncomfortable writing off people based on something other than their looks.”</a:t>
            </a:r>
          </a:p>
        </p:txBody>
      </p:sp>
      <p:sp>
        <p:nvSpPr>
          <p:cNvPr id="11" name="Slide Number Placeholder 10"/>
          <p:cNvSpPr>
            <a:spLocks noGrp="1"/>
          </p:cNvSpPr>
          <p:nvPr>
            <p:ph type="sldNum" sz="quarter" idx="12"/>
          </p:nvPr>
        </p:nvSpPr>
        <p:spPr/>
        <p:txBody>
          <a:bodyPr/>
          <a:lstStyle/>
          <a:p>
            <a:fld id="{DB7588F1-7B61-4949-AE66-93AB58F0E853}" type="slidenum">
              <a:rPr lang="en-US" smtClean="0"/>
              <a:t>19</a:t>
            </a:fld>
            <a:endParaRPr lang="en-US"/>
          </a:p>
        </p:txBody>
      </p:sp>
    </p:spTree>
    <p:extLst>
      <p:ext uri="{BB962C8B-B14F-4D97-AF65-F5344CB8AC3E}">
        <p14:creationId xmlns:p14="http://schemas.microsoft.com/office/powerpoint/2010/main" val="154916316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1823"/>
            <a:ext cx="8229600" cy="1143000"/>
          </a:xfrm>
        </p:spPr>
        <p:txBody>
          <a:bodyPr>
            <a:normAutofit fontScale="90000"/>
          </a:bodyPr>
          <a:lstStyle/>
          <a:p>
            <a:r>
              <a:rPr lang="en-US" dirty="0" smtClean="0">
                <a:latin typeface="Georgia"/>
                <a:cs typeface="Georgia"/>
              </a:rPr>
              <a:t>Emotional impact is </a:t>
            </a:r>
            <a:br>
              <a:rPr lang="en-US" dirty="0" smtClean="0">
                <a:latin typeface="Georgia"/>
                <a:cs typeface="Georgia"/>
              </a:rPr>
            </a:br>
            <a:r>
              <a:rPr lang="en-US" dirty="0" smtClean="0">
                <a:latin typeface="Georgia"/>
                <a:cs typeface="Georgia"/>
              </a:rPr>
              <a:t>the magic of storytelling.</a:t>
            </a:r>
            <a:endParaRPr lang="en-US" dirty="0">
              <a:latin typeface="Georgia"/>
              <a:cs typeface="Georgia"/>
            </a:endParaRPr>
          </a:p>
        </p:txBody>
      </p:sp>
      <p:sp>
        <p:nvSpPr>
          <p:cNvPr id="9" name="Slide Number Placeholder 8"/>
          <p:cNvSpPr>
            <a:spLocks noGrp="1"/>
          </p:cNvSpPr>
          <p:nvPr>
            <p:ph type="sldNum" sz="quarter" idx="12"/>
          </p:nvPr>
        </p:nvSpPr>
        <p:spPr/>
        <p:txBody>
          <a:bodyPr/>
          <a:lstStyle/>
          <a:p>
            <a:fld id="{DB7588F1-7B61-4949-AE66-93AB58F0E853}" type="slidenum">
              <a:rPr lang="en-US" smtClean="0"/>
              <a:t>2</a:t>
            </a:fld>
            <a:endParaRPr lang="en-US"/>
          </a:p>
        </p:txBody>
      </p:sp>
    </p:spTree>
    <p:extLst>
      <p:ext uri="{BB962C8B-B14F-4D97-AF65-F5344CB8AC3E}">
        <p14:creationId xmlns:p14="http://schemas.microsoft.com/office/powerpoint/2010/main" val="376401539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News Satire as a </a:t>
            </a:r>
            <a:r>
              <a:rPr lang="en-US" i="1" dirty="0" smtClean="0"/>
              <a:t>Search Problem</a:t>
            </a:r>
            <a:endParaRPr lang="en-US" dirty="0"/>
          </a:p>
        </p:txBody>
      </p:sp>
      <p:sp>
        <p:nvSpPr>
          <p:cNvPr id="8" name="Rectangle 7"/>
          <p:cNvSpPr/>
          <p:nvPr/>
        </p:nvSpPr>
        <p:spPr>
          <a:xfrm>
            <a:off x="6769814" y="1551386"/>
            <a:ext cx="1590842" cy="788737"/>
          </a:xfrm>
          <a:prstGeom prst="rect">
            <a:avLst/>
          </a:prstGeom>
          <a:noFill/>
          <a:ln w="762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solidFill>
                  <a:schemeClr val="tx1"/>
                </a:solidFill>
              </a:rPr>
              <a:t>Headline</a:t>
            </a:r>
            <a:endParaRPr lang="en-US" sz="2400" b="1" dirty="0">
              <a:solidFill>
                <a:schemeClr val="tx1"/>
              </a:solidFill>
            </a:endParaRPr>
          </a:p>
        </p:txBody>
      </p:sp>
      <p:sp>
        <p:nvSpPr>
          <p:cNvPr id="10" name="Rectangle 9"/>
          <p:cNvSpPr/>
          <p:nvPr/>
        </p:nvSpPr>
        <p:spPr>
          <a:xfrm>
            <a:off x="6786276" y="5472215"/>
            <a:ext cx="1590842" cy="788737"/>
          </a:xfrm>
          <a:prstGeom prst="rect">
            <a:avLst/>
          </a:prstGeom>
          <a:noFill/>
          <a:ln w="762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solidFill>
                  <a:schemeClr val="tx1"/>
                </a:solidFill>
              </a:rPr>
              <a:t>Joke</a:t>
            </a:r>
            <a:endParaRPr lang="en-US" sz="2400" b="1" dirty="0">
              <a:solidFill>
                <a:schemeClr val="tx1"/>
              </a:solidFill>
            </a:endParaRPr>
          </a:p>
        </p:txBody>
      </p:sp>
      <p:pic>
        <p:nvPicPr>
          <p:cNvPr id="11" name="Picture 10"/>
          <p:cNvPicPr>
            <a:picLocks noChangeAspect="1"/>
          </p:cNvPicPr>
          <p:nvPr/>
        </p:nvPicPr>
        <p:blipFill rotWithShape="1">
          <a:blip r:embed="rId2"/>
          <a:srcRect b="58042"/>
          <a:stretch/>
        </p:blipFill>
        <p:spPr>
          <a:xfrm>
            <a:off x="457199" y="1417638"/>
            <a:ext cx="4281067" cy="1803897"/>
          </a:xfrm>
          <a:prstGeom prst="rect">
            <a:avLst/>
          </a:prstGeom>
        </p:spPr>
      </p:pic>
      <p:pic>
        <p:nvPicPr>
          <p:cNvPr id="12" name="Picture 11"/>
          <p:cNvPicPr>
            <a:picLocks noChangeAspect="1"/>
          </p:cNvPicPr>
          <p:nvPr/>
        </p:nvPicPr>
        <p:blipFill rotWithShape="1">
          <a:blip r:embed="rId3"/>
          <a:srcRect b="30756"/>
          <a:stretch/>
        </p:blipFill>
        <p:spPr>
          <a:xfrm>
            <a:off x="457199" y="4156419"/>
            <a:ext cx="1992563" cy="2553169"/>
          </a:xfrm>
          <a:prstGeom prst="rect">
            <a:avLst/>
          </a:prstGeom>
        </p:spPr>
      </p:pic>
      <p:sp>
        <p:nvSpPr>
          <p:cNvPr id="13" name="Rectangle 12"/>
          <p:cNvSpPr/>
          <p:nvPr/>
        </p:nvSpPr>
        <p:spPr>
          <a:xfrm>
            <a:off x="579803" y="2216590"/>
            <a:ext cx="4058633" cy="1377700"/>
          </a:xfrm>
          <a:prstGeom prst="rect">
            <a:avLst/>
          </a:prstGeom>
          <a:solidFill>
            <a:srgbClr val="FFFFFF"/>
          </a:solidFill>
          <a:ln>
            <a:solidFill>
              <a:srgbClr val="FFFFFF"/>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smtClean="0">
                <a:solidFill>
                  <a:schemeClr val="tx1"/>
                </a:solidFill>
                <a:latin typeface="Georgia"/>
                <a:cs typeface="Georgia"/>
              </a:rPr>
              <a:t>New Smartphone Dating App “The League” Matches Elite Professionals</a:t>
            </a:r>
            <a:endParaRPr lang="en-US" dirty="0" smtClean="0">
              <a:solidFill>
                <a:schemeClr val="tx1"/>
              </a:solidFill>
              <a:latin typeface="Georgia"/>
              <a:cs typeface="Georgia"/>
            </a:endParaRPr>
          </a:p>
        </p:txBody>
      </p:sp>
      <p:sp>
        <p:nvSpPr>
          <p:cNvPr id="14" name="Rounded Rectangular Callout 13"/>
          <p:cNvSpPr/>
          <p:nvPr/>
        </p:nvSpPr>
        <p:spPr>
          <a:xfrm>
            <a:off x="2850103" y="3879413"/>
            <a:ext cx="2630430" cy="1905192"/>
          </a:xfrm>
          <a:prstGeom prst="wedgeRoundRectCallout">
            <a:avLst>
              <a:gd name="adj1" fmla="val -66492"/>
              <a:gd name="adj2" fmla="val 22051"/>
              <a:gd name="adj3" fmla="val 166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3037071" y="3917378"/>
            <a:ext cx="2208779" cy="1754327"/>
          </a:xfrm>
          <a:prstGeom prst="rect">
            <a:avLst/>
          </a:prstGeom>
        </p:spPr>
        <p:txBody>
          <a:bodyPr wrap="square">
            <a:spAutoFit/>
          </a:bodyPr>
          <a:lstStyle/>
          <a:p>
            <a:r>
              <a:rPr lang="en-US" dirty="0"/>
              <a:t>“I don’t know, I feel uncomfortable writing off people based on something other than their looks.”</a:t>
            </a:r>
          </a:p>
        </p:txBody>
      </p:sp>
      <p:sp>
        <p:nvSpPr>
          <p:cNvPr id="4" name="Slide Number Placeholder 3"/>
          <p:cNvSpPr>
            <a:spLocks noGrp="1"/>
          </p:cNvSpPr>
          <p:nvPr>
            <p:ph type="sldNum" sz="quarter" idx="12"/>
          </p:nvPr>
        </p:nvSpPr>
        <p:spPr/>
        <p:txBody>
          <a:bodyPr/>
          <a:lstStyle/>
          <a:p>
            <a:fld id="{DB7588F1-7B61-4949-AE66-93AB58F0E853}" type="slidenum">
              <a:rPr lang="en-US" smtClean="0"/>
              <a:t>20</a:t>
            </a:fld>
            <a:endParaRPr lang="en-US"/>
          </a:p>
        </p:txBody>
      </p:sp>
    </p:spTree>
    <p:extLst>
      <p:ext uri="{BB962C8B-B14F-4D97-AF65-F5344CB8AC3E}">
        <p14:creationId xmlns:p14="http://schemas.microsoft.com/office/powerpoint/2010/main" val="27468884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News Satire as a </a:t>
            </a:r>
            <a:r>
              <a:rPr lang="en-US" i="1" dirty="0" smtClean="0"/>
              <a:t>Search Problem</a:t>
            </a:r>
            <a:endParaRPr lang="en-US" dirty="0"/>
          </a:p>
        </p:txBody>
      </p:sp>
      <p:sp>
        <p:nvSpPr>
          <p:cNvPr id="8" name="Rectangle 7"/>
          <p:cNvSpPr/>
          <p:nvPr/>
        </p:nvSpPr>
        <p:spPr>
          <a:xfrm>
            <a:off x="6769814" y="1551386"/>
            <a:ext cx="1590842" cy="788737"/>
          </a:xfrm>
          <a:prstGeom prst="rect">
            <a:avLst/>
          </a:prstGeom>
          <a:noFill/>
          <a:ln w="762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solidFill>
                  <a:schemeClr val="tx1"/>
                </a:solidFill>
              </a:rPr>
              <a:t>Headline</a:t>
            </a:r>
            <a:endParaRPr lang="en-US" sz="2400" b="1" dirty="0">
              <a:solidFill>
                <a:schemeClr val="tx1"/>
              </a:solidFill>
            </a:endParaRPr>
          </a:p>
        </p:txBody>
      </p:sp>
      <p:sp>
        <p:nvSpPr>
          <p:cNvPr id="10" name="Rectangle 9"/>
          <p:cNvSpPr/>
          <p:nvPr/>
        </p:nvSpPr>
        <p:spPr>
          <a:xfrm>
            <a:off x="6786276" y="5472215"/>
            <a:ext cx="1590842" cy="788737"/>
          </a:xfrm>
          <a:prstGeom prst="rect">
            <a:avLst/>
          </a:prstGeom>
          <a:noFill/>
          <a:ln w="7620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solidFill>
                  <a:schemeClr val="tx1"/>
                </a:solidFill>
              </a:rPr>
              <a:t>Joke</a:t>
            </a:r>
            <a:endParaRPr lang="en-US" sz="2400" b="1" dirty="0">
              <a:solidFill>
                <a:schemeClr val="tx1"/>
              </a:solidFill>
            </a:endParaRPr>
          </a:p>
        </p:txBody>
      </p:sp>
      <p:sp>
        <p:nvSpPr>
          <p:cNvPr id="4" name="Rectangle 3"/>
          <p:cNvSpPr/>
          <p:nvPr/>
        </p:nvSpPr>
        <p:spPr>
          <a:xfrm>
            <a:off x="6134790" y="3221535"/>
            <a:ext cx="1270047" cy="456481"/>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reversal</a:t>
            </a:r>
            <a:endParaRPr lang="en-US" dirty="0">
              <a:solidFill>
                <a:srgbClr val="000000"/>
              </a:solidFill>
            </a:endParaRPr>
          </a:p>
        </p:txBody>
      </p:sp>
      <p:sp>
        <p:nvSpPr>
          <p:cNvPr id="11" name="Rectangle 10"/>
          <p:cNvSpPr/>
          <p:nvPr/>
        </p:nvSpPr>
        <p:spPr>
          <a:xfrm>
            <a:off x="7725632" y="2686307"/>
            <a:ext cx="1270047" cy="532322"/>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Point of view</a:t>
            </a:r>
            <a:endParaRPr lang="en-US" dirty="0">
              <a:solidFill>
                <a:srgbClr val="000000"/>
              </a:solidFill>
            </a:endParaRPr>
          </a:p>
        </p:txBody>
      </p:sp>
      <p:sp>
        <p:nvSpPr>
          <p:cNvPr id="12" name="Rectangle 11"/>
          <p:cNvSpPr/>
          <p:nvPr/>
        </p:nvSpPr>
        <p:spPr>
          <a:xfrm>
            <a:off x="7557237" y="3678016"/>
            <a:ext cx="1270047" cy="456481"/>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criticism</a:t>
            </a:r>
            <a:endParaRPr lang="en-US" dirty="0">
              <a:solidFill>
                <a:srgbClr val="000000"/>
              </a:solidFill>
            </a:endParaRPr>
          </a:p>
        </p:txBody>
      </p:sp>
      <p:sp>
        <p:nvSpPr>
          <p:cNvPr id="13" name="Rectangle 12"/>
          <p:cNvSpPr/>
          <p:nvPr/>
        </p:nvSpPr>
        <p:spPr>
          <a:xfrm>
            <a:off x="6287190" y="4377080"/>
            <a:ext cx="1270047" cy="456481"/>
          </a:xfrm>
          <a:prstGeom prst="rect">
            <a:avLst/>
          </a:prstGeom>
          <a:solidFill>
            <a:srgbClr val="FFFF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reason</a:t>
            </a:r>
            <a:endParaRPr lang="en-US" dirty="0">
              <a:solidFill>
                <a:srgbClr val="000000"/>
              </a:solidFill>
            </a:endParaRPr>
          </a:p>
        </p:txBody>
      </p:sp>
      <p:cxnSp>
        <p:nvCxnSpPr>
          <p:cNvPr id="15" name="Straight Arrow Connector 14"/>
          <p:cNvCxnSpPr>
            <a:stCxn id="8" idx="2"/>
            <a:endCxn id="11" idx="0"/>
          </p:cNvCxnSpPr>
          <p:nvPr/>
        </p:nvCxnSpPr>
        <p:spPr>
          <a:xfrm>
            <a:off x="7565235" y="2340123"/>
            <a:ext cx="795421" cy="34618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4" idx="0"/>
          </p:cNvCxnSpPr>
          <p:nvPr/>
        </p:nvCxnSpPr>
        <p:spPr>
          <a:xfrm flipH="1">
            <a:off x="6769814" y="2340123"/>
            <a:ext cx="795421" cy="88141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11" idx="2"/>
            <a:endCxn id="12" idx="0"/>
          </p:cNvCxnSpPr>
          <p:nvPr/>
        </p:nvCxnSpPr>
        <p:spPr>
          <a:xfrm flipH="1">
            <a:off x="8192261" y="3218629"/>
            <a:ext cx="168395" cy="459387"/>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4" idx="2"/>
            <a:endCxn id="13" idx="0"/>
          </p:cNvCxnSpPr>
          <p:nvPr/>
        </p:nvCxnSpPr>
        <p:spPr>
          <a:xfrm>
            <a:off x="6769814" y="3678016"/>
            <a:ext cx="152400" cy="69906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13" idx="2"/>
          </p:cNvCxnSpPr>
          <p:nvPr/>
        </p:nvCxnSpPr>
        <p:spPr>
          <a:xfrm>
            <a:off x="6922214" y="4833561"/>
            <a:ext cx="635023" cy="536871"/>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12" idx="2"/>
          </p:cNvCxnSpPr>
          <p:nvPr/>
        </p:nvCxnSpPr>
        <p:spPr>
          <a:xfrm flipH="1">
            <a:off x="7565235" y="4134497"/>
            <a:ext cx="627026" cy="1235935"/>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pic>
        <p:nvPicPr>
          <p:cNvPr id="26" name="Picture 25"/>
          <p:cNvPicPr>
            <a:picLocks noChangeAspect="1"/>
          </p:cNvPicPr>
          <p:nvPr/>
        </p:nvPicPr>
        <p:blipFill rotWithShape="1">
          <a:blip r:embed="rId2"/>
          <a:srcRect b="58042"/>
          <a:stretch/>
        </p:blipFill>
        <p:spPr>
          <a:xfrm>
            <a:off x="457199" y="1417638"/>
            <a:ext cx="4281067" cy="1803897"/>
          </a:xfrm>
          <a:prstGeom prst="rect">
            <a:avLst/>
          </a:prstGeom>
        </p:spPr>
      </p:pic>
      <p:pic>
        <p:nvPicPr>
          <p:cNvPr id="27" name="Picture 26"/>
          <p:cNvPicPr>
            <a:picLocks noChangeAspect="1"/>
          </p:cNvPicPr>
          <p:nvPr/>
        </p:nvPicPr>
        <p:blipFill rotWithShape="1">
          <a:blip r:embed="rId3"/>
          <a:srcRect b="30756"/>
          <a:stretch/>
        </p:blipFill>
        <p:spPr>
          <a:xfrm>
            <a:off x="457199" y="4156419"/>
            <a:ext cx="1992563" cy="2553169"/>
          </a:xfrm>
          <a:prstGeom prst="rect">
            <a:avLst/>
          </a:prstGeom>
        </p:spPr>
      </p:pic>
      <p:sp>
        <p:nvSpPr>
          <p:cNvPr id="28" name="Rectangle 27"/>
          <p:cNvSpPr/>
          <p:nvPr/>
        </p:nvSpPr>
        <p:spPr>
          <a:xfrm>
            <a:off x="579803" y="2216590"/>
            <a:ext cx="4058633" cy="1377700"/>
          </a:xfrm>
          <a:prstGeom prst="rect">
            <a:avLst/>
          </a:prstGeom>
          <a:solidFill>
            <a:srgbClr val="FFFFFF"/>
          </a:solidFill>
          <a:ln>
            <a:solidFill>
              <a:srgbClr val="FFFFFF"/>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b="1" dirty="0" smtClean="0">
                <a:solidFill>
                  <a:schemeClr val="tx1"/>
                </a:solidFill>
                <a:latin typeface="Georgia"/>
                <a:cs typeface="Georgia"/>
              </a:rPr>
              <a:t>New Smartphone Dating App “The League” Matches Elite Professionals</a:t>
            </a:r>
            <a:endParaRPr lang="en-US" dirty="0" smtClean="0">
              <a:solidFill>
                <a:schemeClr val="tx1"/>
              </a:solidFill>
              <a:latin typeface="Georgia"/>
              <a:cs typeface="Georgia"/>
            </a:endParaRPr>
          </a:p>
        </p:txBody>
      </p:sp>
      <p:sp>
        <p:nvSpPr>
          <p:cNvPr id="29" name="Rounded Rectangular Callout 28"/>
          <p:cNvSpPr/>
          <p:nvPr/>
        </p:nvSpPr>
        <p:spPr>
          <a:xfrm>
            <a:off x="2850103" y="3879413"/>
            <a:ext cx="2630430" cy="1905192"/>
          </a:xfrm>
          <a:prstGeom prst="wedgeRoundRectCallout">
            <a:avLst>
              <a:gd name="adj1" fmla="val -66492"/>
              <a:gd name="adj2" fmla="val 22051"/>
              <a:gd name="adj3" fmla="val 166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3037071" y="3917378"/>
            <a:ext cx="2208779" cy="1754327"/>
          </a:xfrm>
          <a:prstGeom prst="rect">
            <a:avLst/>
          </a:prstGeom>
        </p:spPr>
        <p:txBody>
          <a:bodyPr wrap="square">
            <a:spAutoFit/>
          </a:bodyPr>
          <a:lstStyle/>
          <a:p>
            <a:r>
              <a:rPr lang="en-US" dirty="0"/>
              <a:t>“I don’t know, I feel uncomfortable writing off people based on something other than their looks.”</a:t>
            </a:r>
          </a:p>
        </p:txBody>
      </p:sp>
      <p:sp>
        <p:nvSpPr>
          <p:cNvPr id="31" name="Slide Number Placeholder 30"/>
          <p:cNvSpPr>
            <a:spLocks noGrp="1"/>
          </p:cNvSpPr>
          <p:nvPr>
            <p:ph type="sldNum" sz="quarter" idx="12"/>
          </p:nvPr>
        </p:nvSpPr>
        <p:spPr/>
        <p:txBody>
          <a:bodyPr/>
          <a:lstStyle/>
          <a:p>
            <a:fld id="{DB7588F1-7B61-4949-AE66-93AB58F0E853}" type="slidenum">
              <a:rPr lang="en-US" smtClean="0"/>
              <a:t>21</a:t>
            </a:fld>
            <a:endParaRPr lang="en-US"/>
          </a:p>
        </p:txBody>
      </p:sp>
    </p:spTree>
    <p:extLst>
      <p:ext uri="{BB962C8B-B14F-4D97-AF65-F5344CB8AC3E}">
        <p14:creationId xmlns:p14="http://schemas.microsoft.com/office/powerpoint/2010/main" val="137842563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145373" y="160422"/>
            <a:ext cx="2721719" cy="58821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200" b="1" dirty="0" smtClean="0">
                <a:solidFill>
                  <a:schemeClr val="tx1"/>
                </a:solidFill>
              </a:rPr>
              <a:t>New Smartphone Dating App “The League” Matches Elite Professionals</a:t>
            </a:r>
            <a:endParaRPr lang="en-US" sz="1200" dirty="0" smtClean="0">
              <a:solidFill>
                <a:schemeClr val="tx1"/>
              </a:solidFill>
            </a:endParaRPr>
          </a:p>
        </p:txBody>
      </p:sp>
      <p:sp>
        <p:nvSpPr>
          <p:cNvPr id="7" name="Rectangle 6"/>
          <p:cNvSpPr/>
          <p:nvPr/>
        </p:nvSpPr>
        <p:spPr>
          <a:xfrm>
            <a:off x="603746" y="1217553"/>
            <a:ext cx="1272796" cy="293089"/>
          </a:xfrm>
          <a:prstGeom prst="rect">
            <a:avLst/>
          </a:prstGeom>
          <a:solidFill>
            <a:schemeClr val="tx2">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Dating Apps</a:t>
            </a:r>
          </a:p>
        </p:txBody>
      </p:sp>
      <p:sp>
        <p:nvSpPr>
          <p:cNvPr id="8" name="Rectangle 7"/>
          <p:cNvSpPr/>
          <p:nvPr/>
        </p:nvSpPr>
        <p:spPr>
          <a:xfrm>
            <a:off x="6309655" y="1100438"/>
            <a:ext cx="1655753" cy="293089"/>
          </a:xfrm>
          <a:prstGeom prst="rect">
            <a:avLst/>
          </a:prstGeom>
          <a:solidFill>
            <a:srgbClr val="C6D9F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Elite Professionals</a:t>
            </a:r>
          </a:p>
        </p:txBody>
      </p:sp>
      <p:sp>
        <p:nvSpPr>
          <p:cNvPr id="11" name="Rectangle 10"/>
          <p:cNvSpPr/>
          <p:nvPr/>
        </p:nvSpPr>
        <p:spPr>
          <a:xfrm>
            <a:off x="5549577" y="1516441"/>
            <a:ext cx="1272796" cy="293089"/>
          </a:xfrm>
          <a:prstGeom prst="rect">
            <a:avLst/>
          </a:prstGeom>
          <a:solidFill>
            <a:srgbClr val="F2DCDB"/>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Good</a:t>
            </a:r>
            <a:endParaRPr lang="en-US" sz="1200" dirty="0" smtClean="0">
              <a:solidFill>
                <a:schemeClr val="tx1"/>
              </a:solidFill>
            </a:endParaRPr>
          </a:p>
        </p:txBody>
      </p:sp>
      <p:sp>
        <p:nvSpPr>
          <p:cNvPr id="12" name="Rectangle 11"/>
          <p:cNvSpPr/>
          <p:nvPr/>
        </p:nvSpPr>
        <p:spPr>
          <a:xfrm>
            <a:off x="7177095" y="1516441"/>
            <a:ext cx="1272796" cy="293089"/>
          </a:xfrm>
          <a:prstGeom prst="rect">
            <a:avLst/>
          </a:prstGeom>
          <a:solidFill>
            <a:srgbClr val="F2DCDB"/>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Bad</a:t>
            </a:r>
            <a:endParaRPr lang="en-US" sz="1200" dirty="0" smtClean="0">
              <a:solidFill>
                <a:schemeClr val="tx1"/>
              </a:solidFill>
            </a:endParaRPr>
          </a:p>
        </p:txBody>
      </p:sp>
      <p:sp>
        <p:nvSpPr>
          <p:cNvPr id="13" name="Rectangle 12"/>
          <p:cNvSpPr/>
          <p:nvPr/>
        </p:nvSpPr>
        <p:spPr>
          <a:xfrm>
            <a:off x="5535692" y="2032492"/>
            <a:ext cx="1300246" cy="575413"/>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Successful, rich, educated people</a:t>
            </a:r>
            <a:endParaRPr lang="en-US" sz="1200" dirty="0" smtClean="0">
              <a:solidFill>
                <a:schemeClr val="tx1"/>
              </a:solidFill>
            </a:endParaRPr>
          </a:p>
        </p:txBody>
      </p:sp>
      <p:sp>
        <p:nvSpPr>
          <p:cNvPr id="14" name="Rectangle 13"/>
          <p:cNvSpPr/>
          <p:nvPr/>
        </p:nvSpPr>
        <p:spPr>
          <a:xfrm>
            <a:off x="7177095" y="2032492"/>
            <a:ext cx="1272796" cy="687238"/>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Elitist, excludes people from their “club”</a:t>
            </a:r>
          </a:p>
        </p:txBody>
      </p:sp>
      <p:cxnSp>
        <p:nvCxnSpPr>
          <p:cNvPr id="18" name="Straight Arrow Connector 17"/>
          <p:cNvCxnSpPr>
            <a:stCxn id="6" idx="1"/>
            <a:endCxn id="7" idx="0"/>
          </p:cNvCxnSpPr>
          <p:nvPr/>
        </p:nvCxnSpPr>
        <p:spPr>
          <a:xfrm flipH="1">
            <a:off x="1240144" y="454527"/>
            <a:ext cx="1905229" cy="763026"/>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8" idx="0"/>
          </p:cNvCxnSpPr>
          <p:nvPr/>
        </p:nvCxnSpPr>
        <p:spPr>
          <a:xfrm>
            <a:off x="5735054" y="781278"/>
            <a:ext cx="1402478" cy="31916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endCxn id="11" idx="0"/>
          </p:cNvCxnSpPr>
          <p:nvPr/>
        </p:nvCxnSpPr>
        <p:spPr>
          <a:xfrm flipH="1">
            <a:off x="6185975" y="1393527"/>
            <a:ext cx="442565" cy="12291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8" idx="2"/>
            <a:endCxn id="12" idx="0"/>
          </p:cNvCxnSpPr>
          <p:nvPr/>
        </p:nvCxnSpPr>
        <p:spPr>
          <a:xfrm>
            <a:off x="7137532" y="1393527"/>
            <a:ext cx="675961" cy="122914"/>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12" idx="2"/>
            <a:endCxn id="14" idx="0"/>
          </p:cNvCxnSpPr>
          <p:nvPr/>
        </p:nvCxnSpPr>
        <p:spPr>
          <a:xfrm>
            <a:off x="7813493" y="1809530"/>
            <a:ext cx="0" cy="22296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2260877" y="1217553"/>
            <a:ext cx="1272796" cy="293089"/>
          </a:xfrm>
          <a:prstGeom prst="rect">
            <a:avLst/>
          </a:prstGeom>
          <a:solidFill>
            <a:schemeClr val="tx2">
              <a:lumMod val="20000"/>
              <a:lumOff val="8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Stanford</a:t>
            </a:r>
          </a:p>
        </p:txBody>
      </p:sp>
      <p:cxnSp>
        <p:nvCxnSpPr>
          <p:cNvPr id="46" name="Straight Arrow Connector 45"/>
          <p:cNvCxnSpPr>
            <a:stCxn id="6" idx="2"/>
            <a:endCxn id="45" idx="0"/>
          </p:cNvCxnSpPr>
          <p:nvPr/>
        </p:nvCxnSpPr>
        <p:spPr>
          <a:xfrm flipH="1">
            <a:off x="2897275" y="748632"/>
            <a:ext cx="1608958" cy="468921"/>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11" idx="2"/>
            <a:endCxn id="13" idx="0"/>
          </p:cNvCxnSpPr>
          <p:nvPr/>
        </p:nvCxnSpPr>
        <p:spPr>
          <a:xfrm flipH="1">
            <a:off x="6185815" y="1809530"/>
            <a:ext cx="160" cy="222962"/>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6835938" y="3056447"/>
            <a:ext cx="674236"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POV:</a:t>
            </a:r>
          </a:p>
          <a:p>
            <a:pPr algn="ctr"/>
            <a:r>
              <a:rPr lang="en-US" sz="1200" dirty="0" smtClean="0">
                <a:solidFill>
                  <a:schemeClr val="tx1"/>
                </a:solidFill>
              </a:rPr>
              <a:t>Elitist</a:t>
            </a:r>
            <a:endParaRPr lang="en-US" sz="1200" dirty="0" smtClean="0">
              <a:solidFill>
                <a:schemeClr val="tx1"/>
              </a:solidFill>
            </a:endParaRPr>
          </a:p>
        </p:txBody>
      </p:sp>
      <p:sp>
        <p:nvSpPr>
          <p:cNvPr id="54" name="Rectangle 53"/>
          <p:cNvSpPr/>
          <p:nvPr/>
        </p:nvSpPr>
        <p:spPr>
          <a:xfrm>
            <a:off x="7983052" y="3056447"/>
            <a:ext cx="1031851"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POV:</a:t>
            </a:r>
          </a:p>
          <a:p>
            <a:pPr algn="ctr"/>
            <a:r>
              <a:rPr lang="en-US" sz="1200" dirty="0" smtClean="0">
                <a:solidFill>
                  <a:schemeClr val="tx1"/>
                </a:solidFill>
              </a:rPr>
              <a:t>Non-Elites</a:t>
            </a:r>
            <a:endParaRPr lang="en-US" sz="1200" dirty="0" smtClean="0">
              <a:solidFill>
                <a:schemeClr val="tx1"/>
              </a:solidFill>
            </a:endParaRPr>
          </a:p>
        </p:txBody>
      </p:sp>
      <p:cxnSp>
        <p:nvCxnSpPr>
          <p:cNvPr id="56" name="Straight Arrow Connector 55"/>
          <p:cNvCxnSpPr>
            <a:stCxn id="53" idx="3"/>
            <a:endCxn id="54" idx="1"/>
          </p:cNvCxnSpPr>
          <p:nvPr/>
        </p:nvCxnSpPr>
        <p:spPr>
          <a:xfrm>
            <a:off x="7510174" y="3288455"/>
            <a:ext cx="472878" cy="0"/>
          </a:xfrm>
          <a:prstGeom prst="straightConnector1">
            <a:avLst/>
          </a:prstGeom>
          <a:ln>
            <a:solidFill>
              <a:srgbClr val="000000"/>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14" idx="2"/>
            <a:endCxn id="53" idx="0"/>
          </p:cNvCxnSpPr>
          <p:nvPr/>
        </p:nvCxnSpPr>
        <p:spPr>
          <a:xfrm flipH="1">
            <a:off x="7173056" y="2719730"/>
            <a:ext cx="640437" cy="336717"/>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62" name="Oval 61"/>
          <p:cNvSpPr/>
          <p:nvPr/>
        </p:nvSpPr>
        <p:spPr>
          <a:xfrm>
            <a:off x="6405874" y="2798351"/>
            <a:ext cx="1463315" cy="980207"/>
          </a:xfrm>
          <a:prstGeom prst="ellipse">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TextBox 62"/>
          <p:cNvSpPr txBox="1"/>
          <p:nvPr/>
        </p:nvSpPr>
        <p:spPr>
          <a:xfrm>
            <a:off x="4015453" y="2965289"/>
            <a:ext cx="2280417" cy="646331"/>
          </a:xfrm>
          <a:prstGeom prst="rect">
            <a:avLst/>
          </a:prstGeom>
          <a:noFill/>
          <a:ln>
            <a:noFill/>
          </a:ln>
        </p:spPr>
        <p:txBody>
          <a:bodyPr wrap="none" rtlCol="0">
            <a:spAutoFit/>
          </a:bodyPr>
          <a:lstStyle/>
          <a:p>
            <a:r>
              <a:rPr lang="en-US" dirty="0" smtClean="0">
                <a:solidFill>
                  <a:srgbClr val="FF0000"/>
                </a:solidFill>
              </a:rPr>
              <a:t>Criticism Target: Elitist</a:t>
            </a:r>
          </a:p>
          <a:p>
            <a:r>
              <a:rPr lang="en-US" dirty="0" smtClean="0">
                <a:solidFill>
                  <a:srgbClr val="FF0000"/>
                </a:solidFill>
              </a:rPr>
              <a:t>Criticism Type: POV</a:t>
            </a:r>
            <a:endParaRPr lang="en-US" dirty="0">
              <a:solidFill>
                <a:srgbClr val="FF0000"/>
              </a:solidFill>
            </a:endParaRPr>
          </a:p>
        </p:txBody>
      </p:sp>
      <p:sp>
        <p:nvSpPr>
          <p:cNvPr id="64" name="Rectangle 63"/>
          <p:cNvSpPr/>
          <p:nvPr/>
        </p:nvSpPr>
        <p:spPr>
          <a:xfrm>
            <a:off x="1836488" y="1866544"/>
            <a:ext cx="674236"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POV:</a:t>
            </a:r>
          </a:p>
          <a:p>
            <a:pPr algn="ctr"/>
            <a:r>
              <a:rPr lang="en-US" sz="1200" dirty="0" smtClean="0">
                <a:solidFill>
                  <a:schemeClr val="tx1"/>
                </a:solidFill>
              </a:rPr>
              <a:t>Alumni</a:t>
            </a:r>
            <a:endParaRPr lang="en-US" sz="1200" dirty="0" smtClean="0">
              <a:solidFill>
                <a:schemeClr val="tx1"/>
              </a:solidFill>
            </a:endParaRPr>
          </a:p>
        </p:txBody>
      </p:sp>
      <p:sp>
        <p:nvSpPr>
          <p:cNvPr id="65" name="Rectangle 64"/>
          <p:cNvSpPr/>
          <p:nvPr/>
        </p:nvSpPr>
        <p:spPr>
          <a:xfrm>
            <a:off x="2983602" y="1812299"/>
            <a:ext cx="1031851" cy="56326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POV:</a:t>
            </a:r>
          </a:p>
          <a:p>
            <a:pPr algn="ctr"/>
            <a:r>
              <a:rPr lang="en-US" sz="1200" dirty="0" smtClean="0">
                <a:solidFill>
                  <a:schemeClr val="tx1"/>
                </a:solidFill>
              </a:rPr>
              <a:t>Other school Alumni</a:t>
            </a:r>
            <a:endParaRPr lang="en-US" sz="1200" dirty="0" smtClean="0">
              <a:solidFill>
                <a:schemeClr val="tx1"/>
              </a:solidFill>
            </a:endParaRPr>
          </a:p>
        </p:txBody>
      </p:sp>
      <p:cxnSp>
        <p:nvCxnSpPr>
          <p:cNvPr id="66" name="Straight Arrow Connector 65"/>
          <p:cNvCxnSpPr>
            <a:stCxn id="64" idx="3"/>
            <a:endCxn id="65" idx="1"/>
          </p:cNvCxnSpPr>
          <p:nvPr/>
        </p:nvCxnSpPr>
        <p:spPr>
          <a:xfrm flipV="1">
            <a:off x="2510724" y="2093932"/>
            <a:ext cx="472878" cy="4620"/>
          </a:xfrm>
          <a:prstGeom prst="straightConnector1">
            <a:avLst/>
          </a:prstGeom>
          <a:ln>
            <a:solidFill>
              <a:srgbClr val="000000"/>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a:endCxn id="64" idx="0"/>
          </p:cNvCxnSpPr>
          <p:nvPr/>
        </p:nvCxnSpPr>
        <p:spPr>
          <a:xfrm flipH="1">
            <a:off x="2173606" y="1529827"/>
            <a:ext cx="640437" cy="336717"/>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266628" y="4962176"/>
            <a:ext cx="674236"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Elitist</a:t>
            </a:r>
            <a:endParaRPr lang="en-US" sz="1200" dirty="0" smtClean="0">
              <a:solidFill>
                <a:schemeClr val="tx1"/>
              </a:solidFill>
            </a:endParaRPr>
          </a:p>
        </p:txBody>
      </p:sp>
      <p:sp>
        <p:nvSpPr>
          <p:cNvPr id="70" name="Rectangle 69"/>
          <p:cNvSpPr/>
          <p:nvPr/>
        </p:nvSpPr>
        <p:spPr>
          <a:xfrm>
            <a:off x="1269887" y="4962176"/>
            <a:ext cx="674236"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Good</a:t>
            </a:r>
            <a:endParaRPr lang="en-US" sz="1200" dirty="0" smtClean="0">
              <a:solidFill>
                <a:schemeClr val="tx1"/>
              </a:solidFill>
            </a:endParaRPr>
          </a:p>
        </p:txBody>
      </p:sp>
      <p:sp>
        <p:nvSpPr>
          <p:cNvPr id="71" name="Rectangle 70"/>
          <p:cNvSpPr/>
          <p:nvPr/>
        </p:nvSpPr>
        <p:spPr>
          <a:xfrm>
            <a:off x="2280836" y="4968629"/>
            <a:ext cx="1018528"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Helps them find love</a:t>
            </a:r>
            <a:endParaRPr lang="en-US" sz="1200" dirty="0" smtClean="0">
              <a:solidFill>
                <a:schemeClr val="tx1"/>
              </a:solidFill>
            </a:endParaRPr>
          </a:p>
        </p:txBody>
      </p:sp>
      <p:sp>
        <p:nvSpPr>
          <p:cNvPr id="72" name="TextBox 71"/>
          <p:cNvSpPr txBox="1"/>
          <p:nvPr/>
        </p:nvSpPr>
        <p:spPr>
          <a:xfrm>
            <a:off x="309885" y="4495479"/>
            <a:ext cx="587721" cy="369332"/>
          </a:xfrm>
          <a:prstGeom prst="rect">
            <a:avLst/>
          </a:prstGeom>
          <a:noFill/>
        </p:spPr>
        <p:txBody>
          <a:bodyPr wrap="none" rtlCol="0">
            <a:spAutoFit/>
          </a:bodyPr>
          <a:lstStyle/>
          <a:p>
            <a:r>
              <a:rPr lang="en-US" dirty="0" smtClean="0"/>
              <a:t>POV</a:t>
            </a:r>
            <a:endParaRPr lang="en-US" dirty="0"/>
          </a:p>
        </p:txBody>
      </p:sp>
      <p:sp>
        <p:nvSpPr>
          <p:cNvPr id="73" name="TextBox 72"/>
          <p:cNvSpPr txBox="1"/>
          <p:nvPr/>
        </p:nvSpPr>
        <p:spPr>
          <a:xfrm>
            <a:off x="1086184" y="4322298"/>
            <a:ext cx="1325139" cy="646331"/>
          </a:xfrm>
          <a:prstGeom prst="rect">
            <a:avLst/>
          </a:prstGeom>
          <a:noFill/>
        </p:spPr>
        <p:txBody>
          <a:bodyPr wrap="square" rtlCol="0">
            <a:spAutoFit/>
          </a:bodyPr>
          <a:lstStyle/>
          <a:p>
            <a:r>
              <a:rPr lang="en-US" dirty="0" smtClean="0"/>
              <a:t>Expected Reaction</a:t>
            </a:r>
            <a:endParaRPr lang="en-US" dirty="0"/>
          </a:p>
        </p:txBody>
      </p:sp>
      <p:sp>
        <p:nvSpPr>
          <p:cNvPr id="74" name="TextBox 73"/>
          <p:cNvSpPr txBox="1"/>
          <p:nvPr/>
        </p:nvSpPr>
        <p:spPr>
          <a:xfrm>
            <a:off x="2173606" y="4323937"/>
            <a:ext cx="1325139" cy="646331"/>
          </a:xfrm>
          <a:prstGeom prst="rect">
            <a:avLst/>
          </a:prstGeom>
          <a:noFill/>
        </p:spPr>
        <p:txBody>
          <a:bodyPr wrap="square" rtlCol="0">
            <a:spAutoFit/>
          </a:bodyPr>
          <a:lstStyle/>
          <a:p>
            <a:r>
              <a:rPr lang="en-US" dirty="0" smtClean="0"/>
              <a:t>Expected Reason</a:t>
            </a:r>
            <a:endParaRPr lang="en-US" dirty="0"/>
          </a:p>
        </p:txBody>
      </p:sp>
      <p:cxnSp>
        <p:nvCxnSpPr>
          <p:cNvPr id="75" name="Straight Arrow Connector 74"/>
          <p:cNvCxnSpPr/>
          <p:nvPr/>
        </p:nvCxnSpPr>
        <p:spPr>
          <a:xfrm>
            <a:off x="3299364" y="5180377"/>
            <a:ext cx="716089" cy="0"/>
          </a:xfrm>
          <a:prstGeom prst="straightConnector1">
            <a:avLst/>
          </a:prstGeom>
          <a:ln>
            <a:solidFill>
              <a:srgbClr val="000000"/>
            </a:solidFill>
            <a:prstDash val="sysDash"/>
            <a:tailEnd type="arrow"/>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4015453" y="4968629"/>
            <a:ext cx="1018528"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It </a:t>
            </a:r>
            <a:r>
              <a:rPr lang="en-US" sz="1200" b="1" dirty="0" smtClean="0">
                <a:solidFill>
                  <a:schemeClr val="tx1"/>
                </a:solidFill>
              </a:rPr>
              <a:t>doesn’t</a:t>
            </a:r>
            <a:r>
              <a:rPr lang="en-US" sz="1200" dirty="0" smtClean="0">
                <a:solidFill>
                  <a:schemeClr val="tx1"/>
                </a:solidFill>
              </a:rPr>
              <a:t> help them find love</a:t>
            </a:r>
            <a:endParaRPr lang="en-US" sz="1200" dirty="0" smtClean="0">
              <a:solidFill>
                <a:schemeClr val="tx1"/>
              </a:solidFill>
            </a:endParaRPr>
          </a:p>
        </p:txBody>
      </p:sp>
      <p:sp>
        <p:nvSpPr>
          <p:cNvPr id="78" name="TextBox 77"/>
          <p:cNvSpPr txBox="1"/>
          <p:nvPr/>
        </p:nvSpPr>
        <p:spPr>
          <a:xfrm>
            <a:off x="3908223" y="4323937"/>
            <a:ext cx="1325139" cy="646331"/>
          </a:xfrm>
          <a:prstGeom prst="rect">
            <a:avLst/>
          </a:prstGeom>
          <a:noFill/>
        </p:spPr>
        <p:txBody>
          <a:bodyPr wrap="square" rtlCol="0">
            <a:spAutoFit/>
          </a:bodyPr>
          <a:lstStyle/>
          <a:p>
            <a:r>
              <a:rPr lang="en-US" dirty="0" smtClean="0"/>
              <a:t>Expectation Reversal</a:t>
            </a:r>
            <a:endParaRPr lang="en-US" dirty="0"/>
          </a:p>
        </p:txBody>
      </p:sp>
      <p:sp>
        <p:nvSpPr>
          <p:cNvPr id="79" name="Rectangle 78"/>
          <p:cNvSpPr/>
          <p:nvPr/>
        </p:nvSpPr>
        <p:spPr>
          <a:xfrm>
            <a:off x="5242371" y="4970268"/>
            <a:ext cx="1018528" cy="464016"/>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a:t>
            </a:r>
            <a:r>
              <a:rPr lang="en-US" sz="1200" dirty="0" smtClean="0">
                <a:solidFill>
                  <a:schemeClr val="tx1"/>
                </a:solidFill>
              </a:rPr>
              <a:t> ?</a:t>
            </a:r>
            <a:r>
              <a:rPr lang="en-US" sz="1200" dirty="0" smtClean="0">
                <a:solidFill>
                  <a:schemeClr val="tx1"/>
                </a:solidFill>
              </a:rPr>
              <a:t>???</a:t>
            </a:r>
            <a:endParaRPr lang="en-US" sz="1200" dirty="0" smtClean="0">
              <a:solidFill>
                <a:schemeClr val="tx1"/>
              </a:solidFill>
            </a:endParaRPr>
          </a:p>
        </p:txBody>
      </p:sp>
      <p:sp>
        <p:nvSpPr>
          <p:cNvPr id="80" name="TextBox 79"/>
          <p:cNvSpPr txBox="1"/>
          <p:nvPr/>
        </p:nvSpPr>
        <p:spPr>
          <a:xfrm>
            <a:off x="5204522" y="4315845"/>
            <a:ext cx="1325139" cy="646331"/>
          </a:xfrm>
          <a:prstGeom prst="rect">
            <a:avLst/>
          </a:prstGeom>
          <a:noFill/>
        </p:spPr>
        <p:txBody>
          <a:bodyPr wrap="square" rtlCol="0">
            <a:spAutoFit/>
          </a:bodyPr>
          <a:lstStyle/>
          <a:p>
            <a:r>
              <a:rPr lang="en-US" dirty="0" smtClean="0"/>
              <a:t>Reversal</a:t>
            </a:r>
          </a:p>
          <a:p>
            <a:r>
              <a:rPr lang="en-US" dirty="0" smtClean="0"/>
              <a:t>Reason</a:t>
            </a:r>
            <a:endParaRPr lang="en-US" dirty="0"/>
          </a:p>
        </p:txBody>
      </p:sp>
      <p:cxnSp>
        <p:nvCxnSpPr>
          <p:cNvPr id="81" name="Straight Arrow Connector 80"/>
          <p:cNvCxnSpPr>
            <a:endCxn id="70" idx="1"/>
          </p:cNvCxnSpPr>
          <p:nvPr/>
        </p:nvCxnSpPr>
        <p:spPr>
          <a:xfrm>
            <a:off x="952922" y="5180377"/>
            <a:ext cx="316965" cy="13807"/>
          </a:xfrm>
          <a:prstGeom prst="straightConnector1">
            <a:avLst/>
          </a:prstGeom>
          <a:ln w="19050" cmpd="sng">
            <a:solidFill>
              <a:srgbClr val="000000"/>
            </a:solidFill>
            <a:prstDash val="solid"/>
            <a:tailEnd type="arrow"/>
          </a:ln>
        </p:spPr>
        <p:style>
          <a:lnRef idx="2">
            <a:schemeClr val="accent1"/>
          </a:lnRef>
          <a:fillRef idx="0">
            <a:schemeClr val="accent1"/>
          </a:fillRef>
          <a:effectRef idx="1">
            <a:schemeClr val="accent1"/>
          </a:effectRef>
          <a:fontRef idx="minor">
            <a:schemeClr val="tx1"/>
          </a:fontRef>
        </p:style>
      </p:cxnSp>
      <p:cxnSp>
        <p:nvCxnSpPr>
          <p:cNvPr id="83" name="Straight Arrow Connector 82"/>
          <p:cNvCxnSpPr/>
          <p:nvPr/>
        </p:nvCxnSpPr>
        <p:spPr>
          <a:xfrm>
            <a:off x="1963871" y="5197948"/>
            <a:ext cx="316965" cy="13807"/>
          </a:xfrm>
          <a:prstGeom prst="straightConnector1">
            <a:avLst/>
          </a:prstGeom>
          <a:ln w="19050" cmpd="sng">
            <a:solidFill>
              <a:srgbClr val="000000"/>
            </a:solidFill>
            <a:prstDash val="solid"/>
            <a:tailEnd type="arrow"/>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endCxn id="79" idx="1"/>
          </p:cNvCxnSpPr>
          <p:nvPr/>
        </p:nvCxnSpPr>
        <p:spPr>
          <a:xfrm>
            <a:off x="5046039" y="5180377"/>
            <a:ext cx="196332" cy="21899"/>
          </a:xfrm>
          <a:prstGeom prst="straightConnector1">
            <a:avLst/>
          </a:prstGeom>
          <a:ln w="19050" cmpd="sng">
            <a:solidFill>
              <a:srgbClr val="000000"/>
            </a:solidFill>
            <a:prstDash val="solid"/>
            <a:tailEnd type="arrow"/>
          </a:ln>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endCxn id="80" idx="2"/>
          </p:cNvCxnSpPr>
          <p:nvPr/>
        </p:nvCxnSpPr>
        <p:spPr>
          <a:xfrm flipH="1">
            <a:off x="5867092" y="2719730"/>
            <a:ext cx="2115961" cy="2242446"/>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88" name="Rectangle 87"/>
          <p:cNvSpPr/>
          <p:nvPr/>
        </p:nvSpPr>
        <p:spPr>
          <a:xfrm>
            <a:off x="5242370" y="4979747"/>
            <a:ext cx="1018529" cy="454537"/>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It’s not elite enough</a:t>
            </a:r>
            <a:endParaRPr lang="en-US" sz="1200" dirty="0" smtClean="0">
              <a:solidFill>
                <a:schemeClr val="tx1"/>
              </a:solidFill>
            </a:endParaRPr>
          </a:p>
        </p:txBody>
      </p:sp>
      <p:sp>
        <p:nvSpPr>
          <p:cNvPr id="89" name="Rectangle 88"/>
          <p:cNvSpPr/>
          <p:nvPr/>
        </p:nvSpPr>
        <p:spPr>
          <a:xfrm>
            <a:off x="6572309" y="5002719"/>
            <a:ext cx="1018529" cy="454537"/>
          </a:xfrm>
          <a:prstGeom prst="rect">
            <a:avLst/>
          </a:prstGeom>
          <a:solidFill>
            <a:srgbClr val="E6E0EC"/>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smtClean="0">
                <a:solidFill>
                  <a:schemeClr val="tx1"/>
                </a:solidFill>
              </a:rPr>
              <a:t>Vassar</a:t>
            </a:r>
            <a:endParaRPr lang="en-US" sz="1200" dirty="0" smtClean="0">
              <a:solidFill>
                <a:schemeClr val="tx1"/>
              </a:solidFill>
            </a:endParaRPr>
          </a:p>
        </p:txBody>
      </p:sp>
      <p:sp>
        <p:nvSpPr>
          <p:cNvPr id="91" name="TextBox 90"/>
          <p:cNvSpPr txBox="1"/>
          <p:nvPr/>
        </p:nvSpPr>
        <p:spPr>
          <a:xfrm>
            <a:off x="6572309" y="4485831"/>
            <a:ext cx="1325139" cy="369332"/>
          </a:xfrm>
          <a:prstGeom prst="rect">
            <a:avLst/>
          </a:prstGeom>
          <a:noFill/>
        </p:spPr>
        <p:txBody>
          <a:bodyPr wrap="square" rtlCol="0">
            <a:spAutoFit/>
          </a:bodyPr>
          <a:lstStyle/>
          <a:p>
            <a:r>
              <a:rPr lang="en-US" dirty="0" smtClean="0"/>
              <a:t>Example</a:t>
            </a:r>
            <a:endParaRPr lang="en-US" dirty="0"/>
          </a:p>
        </p:txBody>
      </p:sp>
      <p:cxnSp>
        <p:nvCxnSpPr>
          <p:cNvPr id="92" name="Straight Arrow Connector 91"/>
          <p:cNvCxnSpPr>
            <a:endCxn id="89" idx="0"/>
          </p:cNvCxnSpPr>
          <p:nvPr/>
        </p:nvCxnSpPr>
        <p:spPr>
          <a:xfrm>
            <a:off x="3469304" y="2399240"/>
            <a:ext cx="3612270" cy="26034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94" name="Picture 93"/>
          <p:cNvPicPr>
            <a:picLocks noChangeAspect="1"/>
          </p:cNvPicPr>
          <p:nvPr/>
        </p:nvPicPr>
        <p:blipFill rotWithShape="1">
          <a:blip r:embed="rId2"/>
          <a:srcRect b="30756"/>
          <a:stretch/>
        </p:blipFill>
        <p:spPr>
          <a:xfrm>
            <a:off x="5569335" y="5546635"/>
            <a:ext cx="1051410" cy="1347223"/>
          </a:xfrm>
          <a:prstGeom prst="rect">
            <a:avLst/>
          </a:prstGeom>
        </p:spPr>
      </p:pic>
      <p:sp>
        <p:nvSpPr>
          <p:cNvPr id="95" name="Rounded Rectangular Callout 94"/>
          <p:cNvSpPr/>
          <p:nvPr/>
        </p:nvSpPr>
        <p:spPr>
          <a:xfrm>
            <a:off x="6896841" y="5653900"/>
            <a:ext cx="2118061" cy="972854"/>
          </a:xfrm>
          <a:prstGeom prst="wedgeRoundRectCallout">
            <a:avLst>
              <a:gd name="adj1" fmla="val -66492"/>
              <a:gd name="adj2" fmla="val 22051"/>
              <a:gd name="adj3" fmla="val 16667"/>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TextBox 96"/>
          <p:cNvSpPr txBox="1"/>
          <p:nvPr/>
        </p:nvSpPr>
        <p:spPr>
          <a:xfrm>
            <a:off x="6835938" y="5653900"/>
            <a:ext cx="2039951" cy="954107"/>
          </a:xfrm>
          <a:prstGeom prst="rect">
            <a:avLst/>
          </a:prstGeom>
          <a:noFill/>
        </p:spPr>
        <p:txBody>
          <a:bodyPr wrap="square" rtlCol="0">
            <a:spAutoFit/>
          </a:bodyPr>
          <a:lstStyle/>
          <a:p>
            <a:r>
              <a:rPr lang="en-US" sz="1400" dirty="0"/>
              <a:t>“How elite are we talking? They aren’t allowing Vassar alums in, are they?”</a:t>
            </a:r>
          </a:p>
        </p:txBody>
      </p:sp>
      <p:sp>
        <p:nvSpPr>
          <p:cNvPr id="98" name="Slide Number Placeholder 97"/>
          <p:cNvSpPr>
            <a:spLocks noGrp="1"/>
          </p:cNvSpPr>
          <p:nvPr>
            <p:ph type="sldNum" sz="quarter" idx="12"/>
          </p:nvPr>
        </p:nvSpPr>
        <p:spPr/>
        <p:txBody>
          <a:bodyPr/>
          <a:lstStyle/>
          <a:p>
            <a:fld id="{DB7588F1-7B61-4949-AE66-93AB58F0E853}" type="slidenum">
              <a:rPr lang="en-US" smtClean="0"/>
              <a:t>22</a:t>
            </a:fld>
            <a:endParaRPr lang="en-US"/>
          </a:p>
        </p:txBody>
      </p:sp>
    </p:spTree>
    <p:extLst>
      <p:ext uri="{BB962C8B-B14F-4D97-AF65-F5344CB8AC3E}">
        <p14:creationId xmlns:p14="http://schemas.microsoft.com/office/powerpoint/2010/main" val="34219131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9"/>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7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4"/>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7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0"/>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1"/>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83"/>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84"/>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86"/>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8"/>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92"/>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89"/>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53" grpId="0" animBg="1"/>
      <p:bldP spid="54" grpId="0" animBg="1"/>
      <p:bldP spid="62" grpId="1" animBg="1"/>
      <p:bldP spid="63" grpId="1"/>
      <p:bldP spid="64" grpId="0" animBg="1"/>
      <p:bldP spid="65" grpId="0" animBg="1"/>
      <p:bldP spid="69" grpId="0" animBg="1"/>
      <p:bldP spid="70" grpId="0" animBg="1"/>
      <p:bldP spid="71" grpId="0" animBg="1"/>
      <p:bldP spid="72" grpId="0"/>
      <p:bldP spid="73" grpId="0"/>
      <p:bldP spid="74" grpId="0"/>
      <p:bldP spid="77" grpId="0" animBg="1"/>
      <p:bldP spid="78" grpId="0"/>
      <p:bldP spid="79" grpId="0" animBg="1"/>
      <p:bldP spid="80" grpId="0"/>
      <p:bldP spid="88" grpId="0" animBg="1"/>
      <p:bldP spid="89" grpId="0" animBg="1"/>
      <p:bldP spid="9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a:t>
            </a:r>
            <a:endParaRPr lang="en-US" dirty="0"/>
          </a:p>
        </p:txBody>
      </p:sp>
      <p:sp>
        <p:nvSpPr>
          <p:cNvPr id="3" name="Content Placeholder 2"/>
          <p:cNvSpPr>
            <a:spLocks noGrp="1"/>
          </p:cNvSpPr>
          <p:nvPr>
            <p:ph idx="1"/>
          </p:nvPr>
        </p:nvSpPr>
        <p:spPr/>
        <p:txBody>
          <a:bodyPr>
            <a:normAutofit fontScale="92500"/>
          </a:bodyPr>
          <a:lstStyle/>
          <a:p>
            <a:r>
              <a:rPr lang="en-US" dirty="0" smtClean="0"/>
              <a:t>2 Months: build model for stand-alone headlines</a:t>
            </a:r>
          </a:p>
          <a:p>
            <a:r>
              <a:rPr lang="en-US" dirty="0" smtClean="0"/>
              <a:t>6 Build out humor site:</a:t>
            </a:r>
          </a:p>
          <a:p>
            <a:pPr lvl="1"/>
            <a:r>
              <a:rPr lang="en-US" dirty="0" smtClean="0"/>
              <a:t>Judgments</a:t>
            </a:r>
          </a:p>
          <a:p>
            <a:pPr lvl="1"/>
            <a:r>
              <a:rPr lang="en-US" dirty="0" smtClean="0"/>
              <a:t>Analysis</a:t>
            </a:r>
          </a:p>
          <a:p>
            <a:pPr lvl="1"/>
            <a:r>
              <a:rPr lang="en-US" dirty="0" smtClean="0"/>
              <a:t>Ideation</a:t>
            </a:r>
          </a:p>
          <a:p>
            <a:pPr lvl="1"/>
            <a:r>
              <a:rPr lang="en-US" dirty="0" smtClean="0"/>
              <a:t>Creation</a:t>
            </a:r>
          </a:p>
          <a:p>
            <a:pPr lvl="1"/>
            <a:r>
              <a:rPr lang="en-US" dirty="0" smtClean="0"/>
              <a:t>Improving the model</a:t>
            </a:r>
          </a:p>
          <a:p>
            <a:r>
              <a:rPr lang="en-US" dirty="0"/>
              <a:t>4</a:t>
            </a:r>
            <a:r>
              <a:rPr lang="en-US" dirty="0" smtClean="0"/>
              <a:t> months: Do Generation for Surprise</a:t>
            </a:r>
          </a:p>
          <a:p>
            <a:pPr lvl="1"/>
            <a:r>
              <a:rPr lang="en-US" dirty="0" smtClean="0"/>
              <a:t>????</a:t>
            </a:r>
          </a:p>
          <a:p>
            <a:pPr lvl="1"/>
            <a:endParaRPr lang="en-US" dirty="0"/>
          </a:p>
        </p:txBody>
      </p:sp>
      <p:sp>
        <p:nvSpPr>
          <p:cNvPr id="4" name="Slide Number Placeholder 3"/>
          <p:cNvSpPr>
            <a:spLocks noGrp="1"/>
          </p:cNvSpPr>
          <p:nvPr>
            <p:ph type="sldNum" sz="quarter" idx="12"/>
          </p:nvPr>
        </p:nvSpPr>
        <p:spPr/>
        <p:txBody>
          <a:bodyPr/>
          <a:lstStyle/>
          <a:p>
            <a:fld id="{DB7588F1-7B61-4949-AE66-93AB58F0E853}" type="slidenum">
              <a:rPr lang="en-US" smtClean="0"/>
              <a:t>23</a:t>
            </a:fld>
            <a:endParaRPr lang="en-US"/>
          </a:p>
        </p:txBody>
      </p:sp>
    </p:spTree>
    <p:extLst>
      <p:ext uri="{BB962C8B-B14F-4D97-AF65-F5344CB8AC3E}">
        <p14:creationId xmlns:p14="http://schemas.microsoft.com/office/powerpoint/2010/main" val="226208394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Jessica </a:t>
            </a:r>
            <a:r>
              <a:rPr lang="en-US" dirty="0" err="1" smtClean="0"/>
              <a:t>Ouyang</a:t>
            </a:r>
            <a:endParaRPr lang="en-US" dirty="0"/>
          </a:p>
        </p:txBody>
      </p:sp>
      <p:sp>
        <p:nvSpPr>
          <p:cNvPr id="3" name="Content Placeholder 2"/>
          <p:cNvSpPr>
            <a:spLocks noGrp="1"/>
          </p:cNvSpPr>
          <p:nvPr>
            <p:ph idx="1"/>
          </p:nvPr>
        </p:nvSpPr>
        <p:spPr/>
        <p:txBody>
          <a:bodyPr/>
          <a:lstStyle/>
          <a:p>
            <a:r>
              <a:rPr lang="en-US" dirty="0" err="1" smtClean="0"/>
              <a:t>Labov’s</a:t>
            </a:r>
            <a:r>
              <a:rPr lang="en-US" dirty="0" smtClean="0"/>
              <a:t> Model of Drama in narrative</a:t>
            </a:r>
          </a:p>
          <a:p>
            <a:r>
              <a:rPr lang="en-US" dirty="0" smtClean="0"/>
              <a:t>Testing it against data</a:t>
            </a:r>
          </a:p>
          <a:p>
            <a:r>
              <a:rPr lang="en-US" dirty="0" smtClean="0"/>
              <a:t>Goal: Turn this into a generative model, similar to humor</a:t>
            </a:r>
            <a:endParaRPr lang="en-US" dirty="0"/>
          </a:p>
        </p:txBody>
      </p:sp>
      <p:sp>
        <p:nvSpPr>
          <p:cNvPr id="4" name="Slide Number Placeholder 3"/>
          <p:cNvSpPr>
            <a:spLocks noGrp="1"/>
          </p:cNvSpPr>
          <p:nvPr>
            <p:ph type="sldNum" sz="quarter" idx="12"/>
          </p:nvPr>
        </p:nvSpPr>
        <p:spPr/>
        <p:txBody>
          <a:bodyPr/>
          <a:lstStyle/>
          <a:p>
            <a:fld id="{DB7588F1-7B61-4949-AE66-93AB58F0E853}" type="slidenum">
              <a:rPr lang="en-US" smtClean="0"/>
              <a:t>24</a:t>
            </a:fld>
            <a:endParaRPr lang="en-US"/>
          </a:p>
        </p:txBody>
      </p:sp>
    </p:spTree>
    <p:extLst>
      <p:ext uri="{BB962C8B-B14F-4D97-AF65-F5344CB8AC3E}">
        <p14:creationId xmlns:p14="http://schemas.microsoft.com/office/powerpoint/2010/main" val="192181315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74"/>
            <a:ext cx="8229600" cy="846670"/>
          </a:xfrm>
        </p:spPr>
        <p:txBody>
          <a:bodyPr>
            <a:normAutofit/>
          </a:bodyPr>
          <a:lstStyle/>
          <a:p>
            <a:r>
              <a:rPr lang="en-US" sz="3600" dirty="0" smtClean="0"/>
              <a:t>The Most Reportable Event</a:t>
            </a:r>
            <a:endParaRPr lang="en-US" sz="3600" dirty="0"/>
          </a:p>
        </p:txBody>
      </p:sp>
      <p:sp>
        <p:nvSpPr>
          <p:cNvPr id="3" name="Content Placeholder 2"/>
          <p:cNvSpPr>
            <a:spLocks noGrp="1"/>
          </p:cNvSpPr>
          <p:nvPr>
            <p:ph idx="1"/>
          </p:nvPr>
        </p:nvSpPr>
        <p:spPr>
          <a:xfrm>
            <a:off x="457200" y="1601869"/>
            <a:ext cx="8229600" cy="5256131"/>
          </a:xfrm>
        </p:spPr>
        <p:txBody>
          <a:bodyPr>
            <a:normAutofit/>
          </a:bodyPr>
          <a:lstStyle/>
          <a:p>
            <a:r>
              <a:rPr lang="en-US" sz="2800" dirty="0" smtClean="0"/>
              <a:t>A minimal story consists of a starting state, an ending state, and </a:t>
            </a:r>
            <a:r>
              <a:rPr lang="en-US" sz="2800" dirty="0" smtClean="0">
                <a:solidFill>
                  <a:srgbClr val="E46C0A"/>
                </a:solidFill>
              </a:rPr>
              <a:t>an event that causes this change of state</a:t>
            </a:r>
          </a:p>
          <a:p>
            <a:pPr lvl="1"/>
            <a:r>
              <a:rPr lang="en-US" sz="2400" i="1" dirty="0" smtClean="0"/>
              <a:t>A Grammar of Stories: An Introduction</a:t>
            </a:r>
            <a:r>
              <a:rPr lang="en-US" sz="2400" dirty="0" smtClean="0"/>
              <a:t>, Gerald Prince 1973</a:t>
            </a:r>
            <a:endParaRPr lang="en-US" sz="2400" i="1" dirty="0" smtClean="0"/>
          </a:p>
          <a:p>
            <a:pPr marL="0" indent="0">
              <a:buNone/>
            </a:pPr>
            <a:endParaRPr lang="en-US" sz="2800" dirty="0" smtClean="0"/>
          </a:p>
          <a:p>
            <a:r>
              <a:rPr lang="en-US" sz="2800" dirty="0" smtClean="0"/>
              <a:t>To hold an audience’s attention, a personal narrative must contain a Most Reportable Event (MRE), </a:t>
            </a:r>
            <a:r>
              <a:rPr lang="en-US" sz="2800" dirty="0" smtClean="0">
                <a:solidFill>
                  <a:srgbClr val="E46C0A"/>
                </a:solidFill>
              </a:rPr>
              <a:t>an event that is uncommon and highly impactful</a:t>
            </a:r>
          </a:p>
          <a:p>
            <a:pPr lvl="1"/>
            <a:r>
              <a:rPr lang="en-US" sz="2400" dirty="0" smtClean="0"/>
              <a:t>‘Some Further Steps in Narrative Analysis’, William </a:t>
            </a:r>
            <a:r>
              <a:rPr lang="en-US" sz="2400" dirty="0" err="1" smtClean="0"/>
              <a:t>Labov</a:t>
            </a:r>
            <a:r>
              <a:rPr lang="en-US" sz="2400" dirty="0" smtClean="0"/>
              <a:t> 1997</a:t>
            </a:r>
          </a:p>
        </p:txBody>
      </p:sp>
      <p:sp>
        <p:nvSpPr>
          <p:cNvPr id="4" name="Slide Number Placeholder 3"/>
          <p:cNvSpPr>
            <a:spLocks noGrp="1"/>
          </p:cNvSpPr>
          <p:nvPr>
            <p:ph type="sldNum" sz="quarter" idx="12"/>
          </p:nvPr>
        </p:nvSpPr>
        <p:spPr/>
        <p:txBody>
          <a:bodyPr/>
          <a:lstStyle/>
          <a:p>
            <a:fld id="{DB7588F1-7B61-4949-AE66-93AB58F0E853}" type="slidenum">
              <a:rPr lang="en-US" smtClean="0"/>
              <a:t>25</a:t>
            </a:fld>
            <a:endParaRPr lang="en-US"/>
          </a:p>
        </p:txBody>
      </p:sp>
    </p:spTree>
    <p:extLst>
      <p:ext uri="{BB962C8B-B14F-4D97-AF65-F5344CB8AC3E}">
        <p14:creationId xmlns:p14="http://schemas.microsoft.com/office/powerpoint/2010/main" val="42179472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1805"/>
            <a:ext cx="8229600" cy="857778"/>
          </a:xfrm>
        </p:spPr>
        <p:txBody>
          <a:bodyPr>
            <a:normAutofit/>
          </a:bodyPr>
          <a:lstStyle/>
          <a:p>
            <a:r>
              <a:rPr lang="en-US" sz="3600" dirty="0" smtClean="0">
                <a:latin typeface="Helvetica"/>
                <a:cs typeface="Helvetica"/>
              </a:rPr>
              <a:t>Example of Most Reportable Event</a:t>
            </a:r>
            <a:endParaRPr lang="en-US" sz="3600" dirty="0">
              <a:latin typeface="Helvetica"/>
              <a:cs typeface="Helvetica"/>
            </a:endParaRPr>
          </a:p>
        </p:txBody>
      </p:sp>
      <p:sp>
        <p:nvSpPr>
          <p:cNvPr id="3" name="Content Placeholder 2"/>
          <p:cNvSpPr>
            <a:spLocks noGrp="1"/>
          </p:cNvSpPr>
          <p:nvPr>
            <p:ph idx="1"/>
          </p:nvPr>
        </p:nvSpPr>
        <p:spPr>
          <a:xfrm>
            <a:off x="457199" y="1441682"/>
            <a:ext cx="8229601" cy="5416316"/>
          </a:xfrm>
        </p:spPr>
        <p:txBody>
          <a:bodyPr>
            <a:noAutofit/>
          </a:bodyPr>
          <a:lstStyle/>
          <a:p>
            <a:pPr marL="0" indent="0">
              <a:buNone/>
            </a:pPr>
            <a:r>
              <a:rPr lang="en-US" sz="2400" dirty="0" smtClean="0">
                <a:effectLst/>
                <a:latin typeface="Helvetica"/>
                <a:cs typeface="Helvetica"/>
              </a:rPr>
              <a:t>This isn't exactly creepy, but it's one of the scariest things that's ever happened to me.  I was driving down the motorway with my boyfriend in the passenger seat, and my dad in the seat behind my own.  My dad is an epileptic and his fits are extremely sporadic.  Sometimes he goes extremely stiff and other times he will try to get out of places or grab and punch people.  </a:t>
            </a:r>
            <a:r>
              <a:rPr lang="en-US" sz="2400" b="1" dirty="0" smtClean="0">
                <a:solidFill>
                  <a:srgbClr val="E46C0A"/>
                </a:solidFill>
                <a:effectLst/>
                <a:latin typeface="Helvetica"/>
                <a:cs typeface="Helvetica"/>
              </a:rPr>
              <a:t>Mid-conversation I felt his hands wrap around my throat as I was driving, pulling my head back and making it increasingly difficult to drive.</a:t>
            </a:r>
            <a:r>
              <a:rPr lang="en-US" sz="2400" dirty="0" smtClean="0">
                <a:effectLst/>
                <a:latin typeface="Helvetica"/>
                <a:cs typeface="Helvetica"/>
              </a:rPr>
              <a:t>  My boyfriend managed to help steer the car into the hard shoulder but it was one of the scariest experiences in my life.</a:t>
            </a:r>
          </a:p>
          <a:p>
            <a:pPr marL="0" indent="0">
              <a:buNone/>
            </a:pPr>
            <a:endParaRPr lang="en-US" sz="2400" dirty="0">
              <a:latin typeface="Helvetica"/>
              <a:cs typeface="Helvetica"/>
            </a:endParaRPr>
          </a:p>
        </p:txBody>
      </p:sp>
      <p:sp>
        <p:nvSpPr>
          <p:cNvPr id="4" name="Slide Number Placeholder 3"/>
          <p:cNvSpPr>
            <a:spLocks noGrp="1"/>
          </p:cNvSpPr>
          <p:nvPr>
            <p:ph type="sldNum" sz="quarter" idx="12"/>
          </p:nvPr>
        </p:nvSpPr>
        <p:spPr/>
        <p:txBody>
          <a:bodyPr/>
          <a:lstStyle/>
          <a:p>
            <a:fld id="{DB7588F1-7B61-4949-AE66-93AB58F0E853}" type="slidenum">
              <a:rPr lang="en-US" smtClean="0"/>
              <a:t>26</a:t>
            </a:fld>
            <a:endParaRPr lang="en-US"/>
          </a:p>
        </p:txBody>
      </p:sp>
    </p:spTree>
    <p:extLst>
      <p:ext uri="{BB962C8B-B14F-4D97-AF65-F5344CB8AC3E}">
        <p14:creationId xmlns:p14="http://schemas.microsoft.com/office/powerpoint/2010/main" val="406333295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0811" y="882316"/>
            <a:ext cx="7162377" cy="5459434"/>
          </a:xfrm>
          <a:prstGeom prst="rect">
            <a:avLst/>
          </a:prstGeom>
        </p:spPr>
      </p:pic>
      <p:sp>
        <p:nvSpPr>
          <p:cNvPr id="5" name="TextBox 4"/>
          <p:cNvSpPr txBox="1"/>
          <p:nvPr/>
        </p:nvSpPr>
        <p:spPr>
          <a:xfrm>
            <a:off x="3761521" y="6341750"/>
            <a:ext cx="1620957" cy="369332"/>
          </a:xfrm>
          <a:prstGeom prst="rect">
            <a:avLst/>
          </a:prstGeom>
          <a:noFill/>
        </p:spPr>
        <p:txBody>
          <a:bodyPr wrap="none" rtlCol="0">
            <a:spAutoFit/>
          </a:bodyPr>
          <a:lstStyle/>
          <a:p>
            <a:r>
              <a:rPr lang="en-US" dirty="0" smtClean="0"/>
              <a:t>Sentence Index</a:t>
            </a:r>
            <a:endParaRPr lang="en-US" dirty="0"/>
          </a:p>
        </p:txBody>
      </p:sp>
      <p:sp>
        <p:nvSpPr>
          <p:cNvPr id="6" name="TextBox 5"/>
          <p:cNvSpPr txBox="1"/>
          <p:nvPr/>
        </p:nvSpPr>
        <p:spPr>
          <a:xfrm>
            <a:off x="624850" y="1603462"/>
            <a:ext cx="461665" cy="3651075"/>
          </a:xfrm>
          <a:prstGeom prst="rect">
            <a:avLst/>
          </a:prstGeom>
          <a:noFill/>
        </p:spPr>
        <p:txBody>
          <a:bodyPr vert="vert270" wrap="none" rtlCol="0">
            <a:spAutoFit/>
          </a:bodyPr>
          <a:lstStyle/>
          <a:p>
            <a:r>
              <a:rPr lang="en-US" dirty="0" smtClean="0"/>
              <a:t>Dictionary of Affect in Language Score</a:t>
            </a:r>
            <a:endParaRPr lang="en-US" dirty="0"/>
          </a:p>
        </p:txBody>
      </p:sp>
      <p:sp>
        <p:nvSpPr>
          <p:cNvPr id="7" name="Rectangular Callout 6"/>
          <p:cNvSpPr/>
          <p:nvPr/>
        </p:nvSpPr>
        <p:spPr>
          <a:xfrm>
            <a:off x="590527" y="4473791"/>
            <a:ext cx="3409359" cy="1407357"/>
          </a:xfrm>
          <a:prstGeom prst="wedgeRectCallout">
            <a:avLst/>
          </a:prstGeom>
        </p:spPr>
        <p:style>
          <a:lnRef idx="2">
            <a:schemeClr val="accent6"/>
          </a:lnRef>
          <a:fillRef idx="1">
            <a:schemeClr val="lt1"/>
          </a:fillRef>
          <a:effectRef idx="0">
            <a:schemeClr val="accent6"/>
          </a:effectRef>
          <a:fontRef idx="minor">
            <a:schemeClr val="dk1"/>
          </a:fontRef>
        </p:style>
        <p:txBody>
          <a:bodyPr rtlCol="0" anchor="ctr"/>
          <a:lstStyle/>
          <a:p>
            <a:r>
              <a:rPr lang="en-US" dirty="0" smtClean="0">
                <a:solidFill>
                  <a:schemeClr val="tx1"/>
                </a:solidFill>
                <a:latin typeface="Helvetica"/>
                <a:cs typeface="Helvetica"/>
              </a:rPr>
              <a:t>This isn't exactly </a:t>
            </a:r>
            <a:r>
              <a:rPr lang="en-US" u="sng" dirty="0" smtClean="0">
                <a:solidFill>
                  <a:schemeClr val="accent3">
                    <a:lumMod val="75000"/>
                  </a:schemeClr>
                </a:solidFill>
                <a:latin typeface="Helvetica"/>
                <a:cs typeface="Helvetica"/>
              </a:rPr>
              <a:t>creepy</a:t>
            </a:r>
            <a:r>
              <a:rPr lang="en-US" dirty="0" smtClean="0">
                <a:solidFill>
                  <a:schemeClr val="tx1"/>
                </a:solidFill>
                <a:latin typeface="Helvetica"/>
                <a:cs typeface="Helvetica"/>
              </a:rPr>
              <a:t>, but it's one of the </a:t>
            </a:r>
            <a:r>
              <a:rPr lang="en-US" u="sng" dirty="0" smtClean="0">
                <a:solidFill>
                  <a:srgbClr val="77933C"/>
                </a:solidFill>
                <a:latin typeface="Helvetica"/>
                <a:cs typeface="Helvetica"/>
              </a:rPr>
              <a:t>scariest</a:t>
            </a:r>
            <a:r>
              <a:rPr lang="en-US" dirty="0" smtClean="0">
                <a:solidFill>
                  <a:schemeClr val="tx1"/>
                </a:solidFill>
                <a:latin typeface="Helvetica"/>
                <a:cs typeface="Helvetica"/>
              </a:rPr>
              <a:t> things that's ever happened to me. </a:t>
            </a:r>
            <a:endParaRPr lang="en-US" dirty="0">
              <a:solidFill>
                <a:schemeClr val="tx1"/>
              </a:solidFill>
            </a:endParaRPr>
          </a:p>
        </p:txBody>
      </p:sp>
      <p:sp>
        <p:nvSpPr>
          <p:cNvPr id="8" name="Slide Number Placeholder 7"/>
          <p:cNvSpPr>
            <a:spLocks noGrp="1"/>
          </p:cNvSpPr>
          <p:nvPr>
            <p:ph type="sldNum" sz="quarter" idx="12"/>
          </p:nvPr>
        </p:nvSpPr>
        <p:spPr/>
        <p:txBody>
          <a:bodyPr/>
          <a:lstStyle/>
          <a:p>
            <a:fld id="{DB7588F1-7B61-4949-AE66-93AB58F0E853}" type="slidenum">
              <a:rPr lang="en-US" smtClean="0"/>
              <a:t>27</a:t>
            </a:fld>
            <a:endParaRPr lang="en-US"/>
          </a:p>
        </p:txBody>
      </p:sp>
    </p:spTree>
    <p:extLst>
      <p:ext uri="{BB962C8B-B14F-4D97-AF65-F5344CB8AC3E}">
        <p14:creationId xmlns:p14="http://schemas.microsoft.com/office/powerpoint/2010/main" val="310066378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
            <a:ext cx="8229600" cy="846670"/>
          </a:xfrm>
        </p:spPr>
        <p:txBody>
          <a:bodyPr>
            <a:normAutofit/>
          </a:bodyPr>
          <a:lstStyle/>
          <a:p>
            <a:r>
              <a:rPr lang="en-US" sz="3600" dirty="0" smtClean="0"/>
              <a:t>Experiments</a:t>
            </a:r>
            <a:endParaRPr lang="en-US" sz="3600" dirty="0"/>
          </a:p>
        </p:txBody>
      </p:sp>
      <p:sp>
        <p:nvSpPr>
          <p:cNvPr id="3" name="Content Placeholder 2"/>
          <p:cNvSpPr>
            <a:spLocks noGrp="1"/>
          </p:cNvSpPr>
          <p:nvPr>
            <p:ph idx="1"/>
          </p:nvPr>
        </p:nvSpPr>
        <p:spPr>
          <a:xfrm>
            <a:off x="457200" y="1018330"/>
            <a:ext cx="8229600" cy="5839669"/>
          </a:xfrm>
        </p:spPr>
        <p:txBody>
          <a:bodyPr>
            <a:normAutofit/>
          </a:bodyPr>
          <a:lstStyle/>
          <a:p>
            <a:r>
              <a:rPr lang="en-US" dirty="0" smtClean="0"/>
              <a:t>Data</a:t>
            </a:r>
          </a:p>
          <a:p>
            <a:pPr lvl="1"/>
            <a:r>
              <a:rPr lang="en-US" dirty="0" smtClean="0"/>
              <a:t>3,161 narratives (41,773 sentences) collected automatically from </a:t>
            </a:r>
            <a:r>
              <a:rPr lang="en-US" dirty="0" err="1" smtClean="0"/>
              <a:t>Reddit</a:t>
            </a:r>
            <a:endParaRPr lang="en-US" dirty="0" smtClean="0"/>
          </a:p>
          <a:p>
            <a:pPr lvl="1"/>
            <a:r>
              <a:rPr lang="en-US" dirty="0" smtClean="0"/>
              <a:t>469 narratives manually labeled with MREs; 2692 automatically labeled using heuristics</a:t>
            </a:r>
          </a:p>
          <a:p>
            <a:pPr lvl="1"/>
            <a:endParaRPr lang="en-US" dirty="0"/>
          </a:p>
          <a:p>
            <a:r>
              <a:rPr lang="en-US" dirty="0" smtClean="0"/>
              <a:t>Self-training Approach</a:t>
            </a:r>
          </a:p>
          <a:p>
            <a:pPr lvl="1"/>
            <a:r>
              <a:rPr lang="en-US" dirty="0" smtClean="0"/>
              <a:t>Initial SVM model trained on manual labels</a:t>
            </a:r>
          </a:p>
          <a:p>
            <a:pPr lvl="1"/>
            <a:r>
              <a:rPr lang="en-US" dirty="0" smtClean="0"/>
              <a:t>Iteratively adds automatic heuristic labels to the training set based on agreement with model</a:t>
            </a:r>
          </a:p>
          <a:p>
            <a:pPr lvl="1"/>
            <a:r>
              <a:rPr lang="en-US" dirty="0" smtClean="0"/>
              <a:t>Achieves high recall (0.92) but low precision (0.38)</a:t>
            </a:r>
          </a:p>
        </p:txBody>
      </p:sp>
      <p:sp>
        <p:nvSpPr>
          <p:cNvPr id="4" name="Slide Number Placeholder 3"/>
          <p:cNvSpPr>
            <a:spLocks noGrp="1"/>
          </p:cNvSpPr>
          <p:nvPr>
            <p:ph type="sldNum" sz="quarter" idx="12"/>
          </p:nvPr>
        </p:nvSpPr>
        <p:spPr/>
        <p:txBody>
          <a:bodyPr/>
          <a:lstStyle/>
          <a:p>
            <a:fld id="{DB7588F1-7B61-4949-AE66-93AB58F0E853}" type="slidenum">
              <a:rPr lang="en-US" smtClean="0"/>
              <a:t>28</a:t>
            </a:fld>
            <a:endParaRPr lang="en-US"/>
          </a:p>
        </p:txBody>
      </p:sp>
    </p:spTree>
    <p:extLst>
      <p:ext uri="{BB962C8B-B14F-4D97-AF65-F5344CB8AC3E}">
        <p14:creationId xmlns:p14="http://schemas.microsoft.com/office/powerpoint/2010/main" val="428502856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916"/>
            <a:ext cx="8229600" cy="835228"/>
          </a:xfrm>
        </p:spPr>
        <p:txBody>
          <a:bodyPr/>
          <a:lstStyle/>
          <a:p>
            <a:r>
              <a:rPr lang="en-US" sz="3600" dirty="0" smtClean="0"/>
              <a:t>Schedule</a:t>
            </a:r>
            <a:endParaRPr lang="en-US" sz="3600" dirty="0"/>
          </a:p>
        </p:txBody>
      </p:sp>
      <p:sp>
        <p:nvSpPr>
          <p:cNvPr id="3" name="Content Placeholder 2"/>
          <p:cNvSpPr>
            <a:spLocks noGrp="1"/>
          </p:cNvSpPr>
          <p:nvPr>
            <p:ph idx="1"/>
          </p:nvPr>
        </p:nvSpPr>
        <p:spPr>
          <a:xfrm>
            <a:off x="0" y="858144"/>
            <a:ext cx="9144000" cy="5999856"/>
          </a:xfrm>
        </p:spPr>
        <p:txBody>
          <a:bodyPr>
            <a:normAutofit fontScale="77500" lnSpcReduction="20000"/>
          </a:bodyPr>
          <a:lstStyle/>
          <a:p>
            <a:r>
              <a:rPr lang="en-US" dirty="0" smtClean="0"/>
              <a:t>Sept-Oct: improve current heuristic labeling</a:t>
            </a:r>
          </a:p>
          <a:p>
            <a:pPr lvl="1"/>
            <a:r>
              <a:rPr lang="en-US" dirty="0" smtClean="0"/>
              <a:t>Account for story topic using </a:t>
            </a:r>
            <a:r>
              <a:rPr lang="en-US" dirty="0" err="1" smtClean="0"/>
              <a:t>Reddit</a:t>
            </a:r>
            <a:r>
              <a:rPr lang="en-US" dirty="0" smtClean="0"/>
              <a:t> post titles</a:t>
            </a:r>
          </a:p>
          <a:p>
            <a:pPr lvl="1"/>
            <a:r>
              <a:rPr lang="en-US" dirty="0" smtClean="0"/>
              <a:t>Implement voting among reader comments</a:t>
            </a:r>
          </a:p>
          <a:p>
            <a:r>
              <a:rPr lang="en-US" dirty="0" smtClean="0"/>
              <a:t>Nov-Dec: improve current MRE detection precision</a:t>
            </a:r>
          </a:p>
          <a:p>
            <a:pPr lvl="1"/>
            <a:r>
              <a:rPr lang="en-US" dirty="0" smtClean="0"/>
              <a:t>Increase granularity of sentence position binning</a:t>
            </a:r>
          </a:p>
          <a:p>
            <a:pPr lvl="1"/>
            <a:r>
              <a:rPr lang="en-US" dirty="0" smtClean="0"/>
              <a:t>Add new splines for average word length, LIWC frequencies</a:t>
            </a:r>
          </a:p>
          <a:p>
            <a:pPr lvl="1"/>
            <a:r>
              <a:rPr lang="en-US" dirty="0" smtClean="0"/>
              <a:t>Add long-range spline features</a:t>
            </a:r>
          </a:p>
          <a:p>
            <a:r>
              <a:rPr lang="en-US" dirty="0" smtClean="0"/>
              <a:t>Jan-May: explore other linguistic theories of narrative</a:t>
            </a:r>
          </a:p>
          <a:p>
            <a:pPr lvl="1"/>
            <a:r>
              <a:rPr lang="en-US" dirty="0" smtClean="0"/>
              <a:t>Adapt Gee’s theory of speaker/listener interaction to text</a:t>
            </a:r>
          </a:p>
          <a:p>
            <a:r>
              <a:rPr lang="en-US" dirty="0" smtClean="0"/>
              <a:t>Jun: explore other methods for quantifying style</a:t>
            </a:r>
          </a:p>
          <a:p>
            <a:pPr lvl="1"/>
            <a:r>
              <a:rPr lang="en-US" dirty="0" smtClean="0"/>
              <a:t>Nye and </a:t>
            </a:r>
            <a:r>
              <a:rPr lang="en-US" dirty="0" err="1" smtClean="0"/>
              <a:t>Nenkova</a:t>
            </a:r>
            <a:r>
              <a:rPr lang="en-US" dirty="0"/>
              <a:t> </a:t>
            </a:r>
            <a:r>
              <a:rPr lang="en-US" dirty="0" smtClean="0"/>
              <a:t>(to appear in NAACL 2015)</a:t>
            </a:r>
          </a:p>
          <a:p>
            <a:r>
              <a:rPr lang="en-US" dirty="0" smtClean="0"/>
              <a:t>July-Aug: </a:t>
            </a:r>
          </a:p>
          <a:p>
            <a:pPr lvl="1"/>
            <a:r>
              <a:rPr lang="en-US" dirty="0" smtClean="0"/>
              <a:t>Ranking by reader interest based on up/down-votes and/or sentiment analysis of comments?</a:t>
            </a:r>
          </a:p>
          <a:p>
            <a:pPr lvl="1"/>
            <a:r>
              <a:rPr lang="en-US" dirty="0" smtClean="0"/>
              <a:t>Larger-scale </a:t>
            </a:r>
            <a:r>
              <a:rPr lang="en-US" dirty="0" err="1" smtClean="0"/>
              <a:t>interannotator</a:t>
            </a:r>
            <a:r>
              <a:rPr lang="en-US" dirty="0" smtClean="0"/>
              <a:t> agreement study using </a:t>
            </a:r>
            <a:r>
              <a:rPr lang="en-US" dirty="0" err="1" smtClean="0"/>
              <a:t>Mturk</a:t>
            </a:r>
            <a:r>
              <a:rPr lang="en-US" dirty="0" smtClean="0"/>
              <a:t>?</a:t>
            </a:r>
          </a:p>
          <a:p>
            <a:pPr lvl="1"/>
            <a:r>
              <a:rPr lang="en-US" dirty="0" smtClean="0"/>
              <a:t>Not sure </a:t>
            </a:r>
            <a:r>
              <a:rPr lang="en-US" smtClean="0"/>
              <a:t>on this one.</a:t>
            </a:r>
            <a:endParaRPr lang="en-US" dirty="0" smtClean="0"/>
          </a:p>
          <a:p>
            <a:pPr lvl="1"/>
            <a:endParaRPr lang="en-US" dirty="0"/>
          </a:p>
        </p:txBody>
      </p:sp>
      <p:sp>
        <p:nvSpPr>
          <p:cNvPr id="4" name="Slide Number Placeholder 3"/>
          <p:cNvSpPr>
            <a:spLocks noGrp="1"/>
          </p:cNvSpPr>
          <p:nvPr>
            <p:ph type="sldNum" sz="quarter" idx="12"/>
          </p:nvPr>
        </p:nvSpPr>
        <p:spPr/>
        <p:txBody>
          <a:bodyPr/>
          <a:lstStyle/>
          <a:p>
            <a:fld id="{DB7588F1-7B61-4949-AE66-93AB58F0E853}" type="slidenum">
              <a:rPr lang="en-US" smtClean="0"/>
              <a:t>29</a:t>
            </a:fld>
            <a:endParaRPr lang="en-US"/>
          </a:p>
        </p:txBody>
      </p:sp>
    </p:spTree>
    <p:extLst>
      <p:ext uri="{BB962C8B-B14F-4D97-AF65-F5344CB8AC3E}">
        <p14:creationId xmlns:p14="http://schemas.microsoft.com/office/powerpoint/2010/main" val="179802483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9144000" cy="6908351"/>
          </a:xfrm>
          <a:prstGeom prst="rect">
            <a:avLst/>
          </a:prstGeom>
        </p:spPr>
      </p:pic>
      <p:sp>
        <p:nvSpPr>
          <p:cNvPr id="5" name="Slide Number Placeholder 4"/>
          <p:cNvSpPr>
            <a:spLocks noGrp="1"/>
          </p:cNvSpPr>
          <p:nvPr>
            <p:ph type="sldNum" sz="quarter" idx="12"/>
          </p:nvPr>
        </p:nvSpPr>
        <p:spPr/>
        <p:txBody>
          <a:bodyPr/>
          <a:lstStyle/>
          <a:p>
            <a:fld id="{DB7588F1-7B61-4949-AE66-93AB58F0E853}" type="slidenum">
              <a:rPr lang="en-US" smtClean="0"/>
              <a:t>3</a:t>
            </a:fld>
            <a:endParaRPr lang="en-US"/>
          </a:p>
        </p:txBody>
      </p:sp>
    </p:spTree>
    <p:extLst>
      <p:ext uri="{BB962C8B-B14F-4D97-AF65-F5344CB8AC3E}">
        <p14:creationId xmlns:p14="http://schemas.microsoft.com/office/powerpoint/2010/main" val="1919918778"/>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36472"/>
            <a:ext cx="8229600" cy="1143000"/>
          </a:xfrm>
        </p:spPr>
        <p:txBody>
          <a:bodyPr>
            <a:normAutofit fontScale="90000"/>
          </a:bodyPr>
          <a:lstStyle/>
          <a:p>
            <a:pPr marL="0" indent="0"/>
            <a:r>
              <a:rPr lang="en-US" dirty="0" smtClean="0">
                <a:latin typeface="Georgia"/>
                <a:cs typeface="Georgia"/>
              </a:rPr>
              <a:t>If we are to create media </a:t>
            </a:r>
            <a:br>
              <a:rPr lang="en-US" dirty="0" smtClean="0">
                <a:latin typeface="Georgia"/>
                <a:cs typeface="Georgia"/>
              </a:rPr>
            </a:br>
            <a:r>
              <a:rPr lang="en-US" dirty="0" smtClean="0">
                <a:latin typeface="Georgia"/>
                <a:cs typeface="Georgia"/>
              </a:rPr>
              <a:t>that </a:t>
            </a:r>
            <a:r>
              <a:rPr lang="en-US" b="1" dirty="0" smtClean="0">
                <a:latin typeface="Georgia"/>
                <a:cs typeface="Georgia"/>
              </a:rPr>
              <a:t>drives positive behavior</a:t>
            </a:r>
            <a:r>
              <a:rPr lang="en-US" dirty="0" smtClean="0">
                <a:latin typeface="Georgia"/>
                <a:cs typeface="Georgia"/>
              </a:rPr>
              <a:t>, </a:t>
            </a:r>
            <a:br>
              <a:rPr lang="en-US" dirty="0" smtClean="0">
                <a:latin typeface="Georgia"/>
                <a:cs typeface="Georgia"/>
              </a:rPr>
            </a:br>
            <a:r>
              <a:rPr lang="en-US" dirty="0" smtClean="0">
                <a:latin typeface="Georgia"/>
                <a:cs typeface="Georgia"/>
              </a:rPr>
              <a:t>we must understand </a:t>
            </a:r>
            <a:br>
              <a:rPr lang="en-US" dirty="0" smtClean="0">
                <a:latin typeface="Georgia"/>
                <a:cs typeface="Georgia"/>
              </a:rPr>
            </a:br>
            <a:r>
              <a:rPr lang="en-US" dirty="0" smtClean="0">
                <a:latin typeface="Georgia"/>
                <a:cs typeface="Georgia"/>
              </a:rPr>
              <a:t>how to generate </a:t>
            </a:r>
            <a:br>
              <a:rPr lang="en-US" dirty="0" smtClean="0">
                <a:latin typeface="Georgia"/>
                <a:cs typeface="Georgia"/>
              </a:rPr>
            </a:br>
            <a:r>
              <a:rPr lang="en-US" b="1" dirty="0" smtClean="0">
                <a:latin typeface="Georgia"/>
                <a:cs typeface="Georgia"/>
              </a:rPr>
              <a:t>emotional impact </a:t>
            </a:r>
            <a:r>
              <a:rPr lang="en-US" dirty="0" smtClean="0">
                <a:latin typeface="Georgia"/>
                <a:cs typeface="Georgia"/>
              </a:rPr>
              <a:t>in narrative.</a:t>
            </a:r>
            <a:endParaRPr lang="en-US" dirty="0">
              <a:latin typeface="Georgia"/>
              <a:cs typeface="Georgia"/>
            </a:endParaRPr>
          </a:p>
        </p:txBody>
      </p:sp>
      <p:sp>
        <p:nvSpPr>
          <p:cNvPr id="3" name="TextBox 2"/>
          <p:cNvSpPr txBox="1"/>
          <p:nvPr/>
        </p:nvSpPr>
        <p:spPr>
          <a:xfrm>
            <a:off x="578016" y="3972692"/>
            <a:ext cx="8404865" cy="2031325"/>
          </a:xfrm>
          <a:prstGeom prst="rect">
            <a:avLst/>
          </a:prstGeom>
          <a:noFill/>
        </p:spPr>
        <p:txBody>
          <a:bodyPr wrap="none" rtlCol="0">
            <a:spAutoFit/>
          </a:bodyPr>
          <a:lstStyle/>
          <a:p>
            <a:r>
              <a:rPr lang="en-US" dirty="0" smtClean="0"/>
              <a:t>Deliverables:</a:t>
            </a:r>
          </a:p>
          <a:p>
            <a:pPr marL="285750" indent="-285750">
              <a:buFont typeface="Arial"/>
              <a:buChar char="•"/>
            </a:pPr>
            <a:r>
              <a:rPr lang="en-US" dirty="0" smtClean="0"/>
              <a:t>App and website for volunteers to learn and perform the Humor generation problem</a:t>
            </a:r>
          </a:p>
          <a:p>
            <a:pPr marL="285750" indent="-285750">
              <a:buFont typeface="Arial"/>
              <a:buChar char="•"/>
            </a:pPr>
            <a:r>
              <a:rPr lang="en-US" dirty="0" smtClean="0"/>
              <a:t>Publish news satire on Twitter</a:t>
            </a:r>
          </a:p>
          <a:p>
            <a:pPr marL="285750" indent="-285750">
              <a:buFont typeface="Arial"/>
              <a:buChar char="•"/>
            </a:pPr>
            <a:r>
              <a:rPr lang="en-US" dirty="0" smtClean="0"/>
              <a:t>Improve the model to Onion- level Quality</a:t>
            </a:r>
          </a:p>
          <a:p>
            <a:pPr marL="285750" indent="-285750">
              <a:buFont typeface="Arial"/>
              <a:buChar char="•"/>
            </a:pPr>
            <a:r>
              <a:rPr lang="en-US" dirty="0" smtClean="0"/>
              <a:t>Develop models for stories of Dramatic Personal events</a:t>
            </a:r>
          </a:p>
          <a:p>
            <a:pPr marL="285750" indent="-285750">
              <a:buFont typeface="Arial"/>
              <a:buChar char="•"/>
            </a:pPr>
            <a:r>
              <a:rPr lang="en-US" dirty="0" smtClean="0"/>
              <a:t>Generalize emotional impact generation to this domain</a:t>
            </a:r>
          </a:p>
          <a:p>
            <a:pPr marL="285750" indent="-285750">
              <a:buFont typeface="Arial"/>
              <a:buChar char="•"/>
            </a:pPr>
            <a:r>
              <a:rPr lang="en-US" dirty="0" smtClean="0"/>
              <a:t>Videos of the research</a:t>
            </a:r>
            <a:endParaRPr lang="en-US" dirty="0"/>
          </a:p>
        </p:txBody>
      </p:sp>
      <p:sp>
        <p:nvSpPr>
          <p:cNvPr id="4" name="Slide Number Placeholder 3"/>
          <p:cNvSpPr>
            <a:spLocks noGrp="1"/>
          </p:cNvSpPr>
          <p:nvPr>
            <p:ph type="sldNum" sz="quarter" idx="12"/>
          </p:nvPr>
        </p:nvSpPr>
        <p:spPr/>
        <p:txBody>
          <a:bodyPr/>
          <a:lstStyle/>
          <a:p>
            <a:fld id="{DB7588F1-7B61-4949-AE66-93AB58F0E853}" type="slidenum">
              <a:rPr lang="en-US" smtClean="0"/>
              <a:t>30</a:t>
            </a:fld>
            <a:endParaRPr lang="en-US"/>
          </a:p>
        </p:txBody>
      </p:sp>
    </p:spTree>
    <p:extLst>
      <p:ext uri="{BB962C8B-B14F-4D97-AF65-F5344CB8AC3E}">
        <p14:creationId xmlns:p14="http://schemas.microsoft.com/office/powerpoint/2010/main" val="37093541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144000" cy="68580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3"/>
          <a:srcRect t="4247" b="6436"/>
          <a:stretch/>
        </p:blipFill>
        <p:spPr>
          <a:xfrm>
            <a:off x="0" y="940794"/>
            <a:ext cx="9144000" cy="4609894"/>
          </a:xfrm>
          <a:prstGeom prst="rect">
            <a:avLst/>
          </a:prstGeom>
        </p:spPr>
      </p:pic>
      <p:sp>
        <p:nvSpPr>
          <p:cNvPr id="6" name="Slide Number Placeholder 5"/>
          <p:cNvSpPr>
            <a:spLocks noGrp="1"/>
          </p:cNvSpPr>
          <p:nvPr>
            <p:ph type="sldNum" sz="quarter" idx="12"/>
          </p:nvPr>
        </p:nvSpPr>
        <p:spPr/>
        <p:txBody>
          <a:bodyPr/>
          <a:lstStyle/>
          <a:p>
            <a:fld id="{DB7588F1-7B61-4949-AE66-93AB58F0E853}" type="slidenum">
              <a:rPr lang="en-US" smtClean="0"/>
              <a:t>4</a:t>
            </a:fld>
            <a:endParaRPr lang="en-US"/>
          </a:p>
        </p:txBody>
      </p:sp>
    </p:spTree>
    <p:extLst>
      <p:ext uri="{BB962C8B-B14F-4D97-AF65-F5344CB8AC3E}">
        <p14:creationId xmlns:p14="http://schemas.microsoft.com/office/powerpoint/2010/main" val="298684702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61823"/>
            <a:ext cx="8229600" cy="1143000"/>
          </a:xfrm>
        </p:spPr>
        <p:txBody>
          <a:bodyPr>
            <a:normAutofit/>
          </a:bodyPr>
          <a:lstStyle/>
          <a:p>
            <a:r>
              <a:rPr lang="en-US" dirty="0" smtClean="0">
                <a:latin typeface="Georgia"/>
                <a:cs typeface="Georgia"/>
              </a:rPr>
              <a:t>Emotions drive us to actions.</a:t>
            </a:r>
            <a:endParaRPr lang="en-US" dirty="0">
              <a:latin typeface="Georgia"/>
              <a:cs typeface="Georgia"/>
            </a:endParaRPr>
          </a:p>
        </p:txBody>
      </p:sp>
      <p:sp>
        <p:nvSpPr>
          <p:cNvPr id="3" name="Slide Number Placeholder 2"/>
          <p:cNvSpPr>
            <a:spLocks noGrp="1"/>
          </p:cNvSpPr>
          <p:nvPr>
            <p:ph type="sldNum" sz="quarter" idx="12"/>
          </p:nvPr>
        </p:nvSpPr>
        <p:spPr/>
        <p:txBody>
          <a:bodyPr/>
          <a:lstStyle/>
          <a:p>
            <a:fld id="{DB7588F1-7B61-4949-AE66-93AB58F0E853}" type="slidenum">
              <a:rPr lang="en-US" smtClean="0"/>
              <a:t>5</a:t>
            </a:fld>
            <a:endParaRPr lang="en-US"/>
          </a:p>
        </p:txBody>
      </p:sp>
    </p:spTree>
    <p:extLst>
      <p:ext uri="{BB962C8B-B14F-4D97-AF65-F5344CB8AC3E}">
        <p14:creationId xmlns:p14="http://schemas.microsoft.com/office/powerpoint/2010/main" val="346731389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673830"/>
            <a:ext cx="9257446" cy="5184170"/>
          </a:xfrm>
          <a:prstGeom prst="rect">
            <a:avLst/>
          </a:prstGeom>
        </p:spPr>
      </p:pic>
      <p:sp>
        <p:nvSpPr>
          <p:cNvPr id="5" name="Title 1"/>
          <p:cNvSpPr>
            <a:spLocks noGrp="1"/>
          </p:cNvSpPr>
          <p:nvPr>
            <p:ph type="title"/>
          </p:nvPr>
        </p:nvSpPr>
        <p:spPr>
          <a:xfrm>
            <a:off x="598299" y="305998"/>
            <a:ext cx="8229600" cy="1143000"/>
          </a:xfrm>
        </p:spPr>
        <p:txBody>
          <a:bodyPr>
            <a:normAutofit/>
          </a:bodyPr>
          <a:lstStyle/>
          <a:p>
            <a:r>
              <a:rPr lang="en-US" dirty="0" smtClean="0">
                <a:latin typeface="Georgia"/>
                <a:cs typeface="Georgia"/>
              </a:rPr>
              <a:t>Hunger drives us to seek food.</a:t>
            </a:r>
            <a:endParaRPr lang="en-US" dirty="0">
              <a:latin typeface="Georgia"/>
              <a:cs typeface="Georgia"/>
            </a:endParaRPr>
          </a:p>
        </p:txBody>
      </p:sp>
      <p:sp>
        <p:nvSpPr>
          <p:cNvPr id="6" name="Slide Number Placeholder 5"/>
          <p:cNvSpPr>
            <a:spLocks noGrp="1"/>
          </p:cNvSpPr>
          <p:nvPr>
            <p:ph type="sldNum" sz="quarter" idx="12"/>
          </p:nvPr>
        </p:nvSpPr>
        <p:spPr/>
        <p:txBody>
          <a:bodyPr/>
          <a:lstStyle/>
          <a:p>
            <a:fld id="{DB7588F1-7B61-4949-AE66-93AB58F0E853}" type="slidenum">
              <a:rPr lang="en-US" smtClean="0"/>
              <a:t>6</a:t>
            </a:fld>
            <a:endParaRPr lang="en-US"/>
          </a:p>
        </p:txBody>
      </p:sp>
    </p:spTree>
    <p:extLst>
      <p:ext uri="{BB962C8B-B14F-4D97-AF65-F5344CB8AC3E}">
        <p14:creationId xmlns:p14="http://schemas.microsoft.com/office/powerpoint/2010/main" val="297770075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Georgia"/>
                <a:cs typeface="Georgia"/>
              </a:rPr>
              <a:t>Anger drives us to fight</a:t>
            </a:r>
            <a:endParaRPr lang="en-US" dirty="0">
              <a:latin typeface="Georgia"/>
              <a:cs typeface="Georgia"/>
            </a:endParaRPr>
          </a:p>
        </p:txBody>
      </p:sp>
      <p:pic>
        <p:nvPicPr>
          <p:cNvPr id="4" name="Picture 3"/>
          <p:cNvPicPr>
            <a:picLocks noChangeAspect="1"/>
          </p:cNvPicPr>
          <p:nvPr/>
        </p:nvPicPr>
        <p:blipFill>
          <a:blip r:embed="rId2"/>
          <a:stretch>
            <a:fillRect/>
          </a:stretch>
        </p:blipFill>
        <p:spPr>
          <a:xfrm>
            <a:off x="475440" y="1552310"/>
            <a:ext cx="8211360" cy="7085231"/>
          </a:xfrm>
          <a:prstGeom prst="rect">
            <a:avLst/>
          </a:prstGeom>
        </p:spPr>
      </p:pic>
      <p:sp>
        <p:nvSpPr>
          <p:cNvPr id="5" name="Slide Number Placeholder 4"/>
          <p:cNvSpPr>
            <a:spLocks noGrp="1"/>
          </p:cNvSpPr>
          <p:nvPr>
            <p:ph type="sldNum" sz="quarter" idx="12"/>
          </p:nvPr>
        </p:nvSpPr>
        <p:spPr/>
        <p:txBody>
          <a:bodyPr/>
          <a:lstStyle/>
          <a:p>
            <a:fld id="{DB7588F1-7B61-4949-AE66-93AB58F0E853}" type="slidenum">
              <a:rPr lang="en-US" smtClean="0"/>
              <a:t>7</a:t>
            </a:fld>
            <a:endParaRPr lang="en-US"/>
          </a:p>
        </p:txBody>
      </p:sp>
    </p:spTree>
    <p:extLst>
      <p:ext uri="{BB962C8B-B14F-4D97-AF65-F5344CB8AC3E}">
        <p14:creationId xmlns:p14="http://schemas.microsoft.com/office/powerpoint/2010/main" val="129427201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Georgia"/>
                <a:cs typeface="Georgia"/>
              </a:rPr>
              <a:t>Confusion drives us to ask questions</a:t>
            </a:r>
            <a:endParaRPr lang="en-US" dirty="0">
              <a:latin typeface="Georgia"/>
              <a:cs typeface="Georgia"/>
            </a:endParaRPr>
          </a:p>
        </p:txBody>
      </p:sp>
      <p:pic>
        <p:nvPicPr>
          <p:cNvPr id="4" name="Picture 3"/>
          <p:cNvPicPr>
            <a:picLocks noChangeAspect="1"/>
          </p:cNvPicPr>
          <p:nvPr/>
        </p:nvPicPr>
        <p:blipFill>
          <a:blip r:embed="rId2"/>
          <a:stretch>
            <a:fillRect/>
          </a:stretch>
        </p:blipFill>
        <p:spPr>
          <a:xfrm>
            <a:off x="800933" y="1746916"/>
            <a:ext cx="7885867" cy="5150548"/>
          </a:xfrm>
          <a:prstGeom prst="rect">
            <a:avLst/>
          </a:prstGeom>
        </p:spPr>
      </p:pic>
      <p:sp>
        <p:nvSpPr>
          <p:cNvPr id="5" name="Slide Number Placeholder 4"/>
          <p:cNvSpPr>
            <a:spLocks noGrp="1"/>
          </p:cNvSpPr>
          <p:nvPr>
            <p:ph type="sldNum" sz="quarter" idx="12"/>
          </p:nvPr>
        </p:nvSpPr>
        <p:spPr/>
        <p:txBody>
          <a:bodyPr/>
          <a:lstStyle/>
          <a:p>
            <a:fld id="{DB7588F1-7B61-4949-AE66-93AB58F0E853}" type="slidenum">
              <a:rPr lang="en-US" smtClean="0"/>
              <a:t>8</a:t>
            </a:fld>
            <a:endParaRPr lang="en-US"/>
          </a:p>
        </p:txBody>
      </p:sp>
    </p:spTree>
    <p:extLst>
      <p:ext uri="{BB962C8B-B14F-4D97-AF65-F5344CB8AC3E}">
        <p14:creationId xmlns:p14="http://schemas.microsoft.com/office/powerpoint/2010/main" val="42020141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Georgia"/>
                <a:cs typeface="Georgia"/>
              </a:rPr>
              <a:t>Awe inspires us to become</a:t>
            </a:r>
            <a:br>
              <a:rPr lang="en-US" dirty="0" smtClean="0">
                <a:latin typeface="Georgia"/>
                <a:cs typeface="Georgia"/>
              </a:rPr>
            </a:br>
            <a:r>
              <a:rPr lang="en-US" dirty="0" smtClean="0">
                <a:latin typeface="Georgia"/>
                <a:cs typeface="Georgia"/>
              </a:rPr>
              <a:t>astronauts.</a:t>
            </a:r>
            <a:endParaRPr lang="en-US" dirty="0">
              <a:latin typeface="Georgia"/>
              <a:cs typeface="Georgia"/>
            </a:endParaRPr>
          </a:p>
        </p:txBody>
      </p:sp>
      <p:pic>
        <p:nvPicPr>
          <p:cNvPr id="5" name="Picture 4"/>
          <p:cNvPicPr>
            <a:picLocks noChangeAspect="1"/>
          </p:cNvPicPr>
          <p:nvPr/>
        </p:nvPicPr>
        <p:blipFill>
          <a:blip r:embed="rId2"/>
          <a:stretch>
            <a:fillRect/>
          </a:stretch>
        </p:blipFill>
        <p:spPr>
          <a:xfrm>
            <a:off x="457200" y="1552706"/>
            <a:ext cx="8306164" cy="4672218"/>
          </a:xfrm>
          <a:prstGeom prst="rect">
            <a:avLst/>
          </a:prstGeom>
        </p:spPr>
      </p:pic>
      <p:sp>
        <p:nvSpPr>
          <p:cNvPr id="9" name="Slide Number Placeholder 8"/>
          <p:cNvSpPr>
            <a:spLocks noGrp="1"/>
          </p:cNvSpPr>
          <p:nvPr>
            <p:ph type="sldNum" sz="quarter" idx="12"/>
          </p:nvPr>
        </p:nvSpPr>
        <p:spPr/>
        <p:txBody>
          <a:bodyPr/>
          <a:lstStyle/>
          <a:p>
            <a:fld id="{DB7588F1-7B61-4949-AE66-93AB58F0E853}" type="slidenum">
              <a:rPr lang="en-US" smtClean="0"/>
              <a:t>9</a:t>
            </a:fld>
            <a:endParaRPr lang="en-US"/>
          </a:p>
        </p:txBody>
      </p:sp>
    </p:spTree>
    <p:extLst>
      <p:ext uri="{BB962C8B-B14F-4D97-AF65-F5344CB8AC3E}">
        <p14:creationId xmlns:p14="http://schemas.microsoft.com/office/powerpoint/2010/main" val="156021460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1057</TotalTime>
  <Words>1069</Words>
  <Application>Microsoft Macintosh PowerPoint</Application>
  <PresentationFormat>On-screen Show (4:3)</PresentationFormat>
  <Paragraphs>189</Paragraphs>
  <Slides>30</Slides>
  <Notes>9</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Generating  Emotional Impact in Stories</vt:lpstr>
      <vt:lpstr>Emotional impact is  the magic of storytelling.</vt:lpstr>
      <vt:lpstr>PowerPoint Presentation</vt:lpstr>
      <vt:lpstr>PowerPoint Presentation</vt:lpstr>
      <vt:lpstr>Emotions drive us to actions.</vt:lpstr>
      <vt:lpstr>Hunger drives us to seek food.</vt:lpstr>
      <vt:lpstr>Anger drives us to fight</vt:lpstr>
      <vt:lpstr>Confusion drives us to ask questions</vt:lpstr>
      <vt:lpstr>Awe inspires us to become astronauts.</vt:lpstr>
      <vt:lpstr>…or engineers.</vt:lpstr>
      <vt:lpstr>Emotional impact drives information seeking behavior.</vt:lpstr>
      <vt:lpstr>PowerPoint Presentation</vt:lpstr>
      <vt:lpstr>PowerPoint Presentation</vt:lpstr>
      <vt:lpstr>If we are to create media  that drives positive behavior,  we must understand  how to generate  emotional impact in narrative.</vt:lpstr>
      <vt:lpstr>How?</vt:lpstr>
      <vt:lpstr>Two Domains</vt:lpstr>
      <vt:lpstr>Generating News Satire</vt:lpstr>
      <vt:lpstr>Models of Humor</vt:lpstr>
      <vt:lpstr>News Satire</vt:lpstr>
      <vt:lpstr>News Satire as a Search Problem</vt:lpstr>
      <vt:lpstr>News Satire as a Search Problem</vt:lpstr>
      <vt:lpstr>PowerPoint Presentation</vt:lpstr>
      <vt:lpstr>Timeline</vt:lpstr>
      <vt:lpstr>Jessica Ouyang</vt:lpstr>
      <vt:lpstr>The Most Reportable Event</vt:lpstr>
      <vt:lpstr>Example of Most Reportable Event</vt:lpstr>
      <vt:lpstr>PowerPoint Presentation</vt:lpstr>
      <vt:lpstr>Experiments</vt:lpstr>
      <vt:lpstr>Schedule</vt:lpstr>
      <vt:lpstr>If we are to create media  that drives positive behavior,  we must understand  how to generate  emotional impact in narrative.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Generating Emotional Impact in Narrative</dc:title>
  <dc:creator>Lydia Chilton</dc:creator>
  <cp:lastModifiedBy>Lydia Chilton</cp:lastModifiedBy>
  <cp:revision>20</cp:revision>
  <cp:lastPrinted>2015-04-03T17:03:31Z</cp:lastPrinted>
  <dcterms:created xsi:type="dcterms:W3CDTF">2015-04-03T01:45:37Z</dcterms:created>
  <dcterms:modified xsi:type="dcterms:W3CDTF">2015-04-03T19:22:43Z</dcterms:modified>
</cp:coreProperties>
</file>

<file path=docProps/thumbnail.jpeg>
</file>